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442" r:id="rId5"/>
    <p:sldId id="2453" r:id="rId6"/>
    <p:sldId id="257" r:id="rId7"/>
    <p:sldId id="2467" r:id="rId8"/>
    <p:sldId id="2459" r:id="rId9"/>
    <p:sldId id="260" r:id="rId10"/>
    <p:sldId id="2457" r:id="rId11"/>
    <p:sldId id="2464" r:id="rId12"/>
    <p:sldId id="2466" r:id="rId13"/>
    <p:sldId id="2454" r:id="rId14"/>
    <p:sldId id="2465" r:id="rId15"/>
    <p:sldId id="2468" r:id="rId16"/>
    <p:sldId id="2469" r:id="rId17"/>
    <p:sldId id="2470" r:id="rId18"/>
    <p:sldId id="2471" r:id="rId19"/>
    <p:sldId id="266" r:id="rId20"/>
    <p:sldId id="267" r:id="rId21"/>
    <p:sldId id="268" r:id="rId22"/>
    <p:sldId id="245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EAEAEA"/>
    <a:srgbClr val="0099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4" autoAdjust="0"/>
  </p:normalViewPr>
  <p:slideViewPr>
    <p:cSldViewPr snapToGrid="0" showGuides="1">
      <p:cViewPr varScale="1">
        <p:scale>
          <a:sx n="80" d="100"/>
          <a:sy n="80" d="100"/>
        </p:scale>
        <p:origin x="78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C251-82B7-4253-A774-38D73C276B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1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E5C6-832F-4C6E-8831-D9C3ED094248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1943113"/>
            <a:ext cx="10334625" cy="955560"/>
          </a:xfrm>
        </p:spPr>
        <p:txBody>
          <a:bodyPr anchor="ctr">
            <a:normAutofit/>
          </a:bodyPr>
          <a:lstStyle>
            <a:lvl1pPr algn="ctr">
              <a:defRPr sz="3200" b="1" cap="small" baseline="0">
                <a:solidFill>
                  <a:srgbClr val="0070C0"/>
                </a:solidFill>
                <a:latin typeface="Posterama (Headings)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9725"/>
            <a:ext cx="12192000" cy="43169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002060"/>
                </a:solidFill>
                <a:latin typeface="Posterama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99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Jahangirnagar University in Bangladesh">
            <a:extLst>
              <a:ext uri="{FF2B5EF4-FFF2-40B4-BE49-F238E27FC236}">
                <a16:creationId xmlns:a16="http://schemas.microsoft.com/office/drawing/2014/main" id="{575E77F2-DE9F-1ED9-3636-7C743CE82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7" y="108918"/>
            <a:ext cx="861977" cy="101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B6744B1-15D0-07CD-47CF-487687DC59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7573" y="4996941"/>
            <a:ext cx="5267325" cy="384048"/>
          </a:xfrm>
        </p:spPr>
        <p:txBody>
          <a:bodyPr/>
          <a:lstStyle>
            <a:lvl1pPr marL="0" indent="0" algn="ctr">
              <a:buNone/>
              <a:defRPr baseline="0">
                <a:latin typeface="Posterama (Headings)"/>
              </a:defRPr>
            </a:lvl1pPr>
          </a:lstStyle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Presenter</a:t>
            </a:r>
            <a:endParaRPr lang="en-US" sz="1400" dirty="0">
              <a:solidFill>
                <a:srgbClr val="17868E"/>
              </a:solidFill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0CC0F3CE-E6C5-000F-2BDB-9379782DD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7574" y="3440170"/>
            <a:ext cx="5267325" cy="136222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002060"/>
                </a:solidFill>
                <a:latin typeface="Posterama (Headings)"/>
              </a:defRPr>
            </a:lvl1pPr>
          </a:lstStyle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Student Information</a:t>
            </a:r>
          </a:p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Name</a:t>
            </a:r>
          </a:p>
          <a:p>
            <a:endParaRPr lang="en-US" sz="1400" dirty="0">
              <a:solidFill>
                <a:srgbClr val="17868E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BDBD7EE-93F9-17B1-A4BA-79891C8B5266}"/>
              </a:ext>
            </a:extLst>
          </p:cNvPr>
          <p:cNvCxnSpPr>
            <a:cxnSpLocks/>
          </p:cNvCxnSpPr>
          <p:nvPr userDrawn="1"/>
        </p:nvCxnSpPr>
        <p:spPr>
          <a:xfrm>
            <a:off x="4652212" y="4905907"/>
            <a:ext cx="324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ate Placeholder 4">
            <a:extLst>
              <a:ext uri="{FF2B5EF4-FFF2-40B4-BE49-F238E27FC236}">
                <a16:creationId xmlns:a16="http://schemas.microsoft.com/office/drawing/2014/main" id="{E354FE59-61C6-2279-0132-4B90BCEDD1F5}"/>
              </a:ext>
            </a:extLst>
          </p:cNvPr>
          <p:cNvSpPr txBox="1">
            <a:spLocks/>
          </p:cNvSpPr>
          <p:nvPr userDrawn="1"/>
        </p:nvSpPr>
        <p:spPr>
          <a:xfrm>
            <a:off x="8895591" y="6369050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Date of 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16A1E4-8A00-CB2B-8F35-3B59825425D7}"/>
              </a:ext>
            </a:extLst>
          </p:cNvPr>
          <p:cNvSpPr txBox="1"/>
          <p:nvPr userDrawn="1"/>
        </p:nvSpPr>
        <p:spPr>
          <a:xfrm>
            <a:off x="0" y="123825"/>
            <a:ext cx="12182475" cy="107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cap="all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PMSCS Program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Department of Computer Science and Engineering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Jahangirnagar University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C64A2C-C255-CE47-EADB-7C80A007998E}"/>
              </a:ext>
            </a:extLst>
          </p:cNvPr>
          <p:cNvSpPr txBox="1"/>
          <p:nvPr userDrawn="1"/>
        </p:nvSpPr>
        <p:spPr>
          <a:xfrm>
            <a:off x="1" y="6372225"/>
            <a:ext cx="929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in partial fulfilment of the degree of MSc. in Computer Science under PMSCS Program</a:t>
            </a:r>
          </a:p>
        </p:txBody>
      </p:sp>
    </p:spTree>
    <p:extLst>
      <p:ext uri="{BB962C8B-B14F-4D97-AF65-F5344CB8AC3E}">
        <p14:creationId xmlns:p14="http://schemas.microsoft.com/office/powerpoint/2010/main" val="31091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6"/>
            <a:ext cx="10515600" cy="69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90"/>
            <a:ext cx="11030680" cy="5194773"/>
          </a:xfrm>
        </p:spPr>
        <p:txBody>
          <a:bodyPr>
            <a:normAutofit/>
          </a:bodyPr>
          <a:lstStyle>
            <a:lvl1pPr>
              <a:defRPr sz="2400">
                <a:latin typeface="Aptos Serif" panose="02020604070405020304" pitchFamily="18" charset="0"/>
                <a:cs typeface="Aptos Serif" panose="02020604070405020304" pitchFamily="18" charset="0"/>
              </a:defRPr>
            </a:lvl1pPr>
            <a:lvl2pPr>
              <a:defRPr sz="2000">
                <a:latin typeface="Aptos Serif" panose="02020604070405020304" pitchFamily="18" charset="0"/>
                <a:cs typeface="Aptos Serif" panose="02020604070405020304" pitchFamily="18" charset="0"/>
              </a:defRPr>
            </a:lvl2pPr>
            <a:lvl3pPr>
              <a:defRPr sz="1800">
                <a:latin typeface="Aptos Serif" panose="02020604070405020304" pitchFamily="18" charset="0"/>
                <a:cs typeface="Aptos Serif" panose="02020604070405020304" pitchFamily="18" charset="0"/>
              </a:defRPr>
            </a:lvl3pPr>
            <a:lvl4pPr>
              <a:defRPr sz="1600">
                <a:latin typeface="Aptos Serif" panose="02020604070405020304" pitchFamily="18" charset="0"/>
                <a:cs typeface="Aptos Serif" panose="02020604070405020304" pitchFamily="18" charset="0"/>
              </a:defRPr>
            </a:lvl4pPr>
            <a:lvl5pPr>
              <a:defRPr sz="1600">
                <a:latin typeface="Aptos Serif" panose="02020604070405020304" pitchFamily="18" charset="0"/>
                <a:cs typeface="Aptos Serif" panose="0202060407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C57595F-FA29-10A6-474B-866E42AA3E9B}"/>
              </a:ext>
            </a:extLst>
          </p:cNvPr>
          <p:cNvSpPr txBox="1">
            <a:spLocks/>
          </p:cNvSpPr>
          <p:nvPr userDrawn="1"/>
        </p:nvSpPr>
        <p:spPr>
          <a:xfrm>
            <a:off x="9420225" y="6356350"/>
            <a:ext cx="19335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18/04/2026</a:t>
            </a:r>
          </a:p>
        </p:txBody>
      </p:sp>
      <p:pic>
        <p:nvPicPr>
          <p:cNvPr id="6" name="Picture 2" descr="Jahangirnagar University in Bangladesh">
            <a:extLst>
              <a:ext uri="{FF2B5EF4-FFF2-40B4-BE49-F238E27FC236}">
                <a16:creationId xmlns:a16="http://schemas.microsoft.com/office/drawing/2014/main" id="{A32D23AE-CB35-C188-B82B-9C208B375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21" y="108659"/>
            <a:ext cx="539727" cy="634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FA242D-0153-C3A0-4122-F1A9C0BE5145}"/>
              </a:ext>
            </a:extLst>
          </p:cNvPr>
          <p:cNvCxnSpPr>
            <a:cxnSpLocks/>
          </p:cNvCxnSpPr>
          <p:nvPr userDrawn="1"/>
        </p:nvCxnSpPr>
        <p:spPr>
          <a:xfrm>
            <a:off x="0" y="86251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C16BF-8BDA-4FFA-84BE-A0BA59F7E4C3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118076-2E0D-5E7E-A42F-C98A28D82577}"/>
              </a:ext>
            </a:extLst>
          </p:cNvPr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5F7D8-AA1D-7FB1-E3FE-98609224D73A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F65AF8-D5B9-79FA-3188-8A58F6011523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38537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5989A-8A65-270F-4F97-DC3E9B2056D9}"/>
              </a:ext>
            </a:extLst>
          </p:cNvPr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F928B71-BB8C-648E-F8B2-F4122CA364A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2DB815-9E31-A958-D33A-21D2FA7AEF91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CF4E-1426-5737-B3E3-8FFBCFD54B30}"/>
              </a:ext>
            </a:extLst>
          </p:cNvPr>
          <p:cNvCxnSpPr/>
          <p:nvPr userDrawn="1"/>
        </p:nvCxnSpPr>
        <p:spPr>
          <a:xfrm>
            <a:off x="6096000" y="2035175"/>
            <a:ext cx="0" cy="315595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18"/>
            <a:ext cx="10515600" cy="77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9676"/>
            <a:ext cx="10515600" cy="496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900FA4-E254-8E4D-463A-6037DD2C1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4975" y="6344444"/>
            <a:ext cx="189547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18/04/2026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E66FA-136D-B593-BEA7-6794CD9543FF}"/>
              </a:ext>
            </a:extLst>
          </p:cNvPr>
          <p:cNvCxnSpPr>
            <a:cxnSpLocks/>
          </p:cNvCxnSpPr>
          <p:nvPr userDrawn="1"/>
        </p:nvCxnSpPr>
        <p:spPr>
          <a:xfrm>
            <a:off x="0" y="6296819"/>
            <a:ext cx="12192000" cy="0"/>
          </a:xfrm>
          <a:prstGeom prst="line">
            <a:avLst/>
          </a:prstGeom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2" descr="Jahangirnagar University in Bangladesh">
            <a:extLst>
              <a:ext uri="{FF2B5EF4-FFF2-40B4-BE49-F238E27FC236}">
                <a16:creationId xmlns:a16="http://schemas.microsoft.com/office/drawing/2014/main" id="{720E96B5-9BE5-DF85-8AEA-9C05E30832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972" y="281834"/>
            <a:ext cx="750902" cy="88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small" baseline="0">
          <a:solidFill>
            <a:srgbClr val="0070C0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JU Inventory Hub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Research Project Pre-Defense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91E88-2B79-4210-006E-03966E682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124DB-9303-44BA-0F56-1C6BD3F7C2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57574" y="3637280"/>
            <a:ext cx="5267325" cy="11651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Student Id: CSE202502099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Name: Sheikh Afrin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Intake: Summer 2025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5C0D1F-1791-8294-2177-06DE213C4F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633075" y="6373813"/>
            <a:ext cx="1558925" cy="365125"/>
          </a:xfrm>
        </p:spPr>
        <p:txBody>
          <a:bodyPr/>
          <a:lstStyle/>
          <a:p>
            <a:r>
              <a:rPr lang="en-US" dirty="0"/>
              <a:t>18/04/2026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3D2B8-AF32-6886-38A9-87C6EDB6AA2C}"/>
              </a:ext>
            </a:extLst>
          </p:cNvPr>
          <p:cNvSpPr txBox="1"/>
          <p:nvPr/>
        </p:nvSpPr>
        <p:spPr>
          <a:xfrm>
            <a:off x="2847975" y="2740975"/>
            <a:ext cx="6693691" cy="506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accent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A Role Based Inventory Management System 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Continue..</a:t>
            </a:r>
            <a:endParaRPr dirty="0"/>
          </a:p>
        </p:txBody>
      </p:sp>
      <p:pic>
        <p:nvPicPr>
          <p:cNvPr id="48" name="Content Placeholder 47">
            <a:extLst>
              <a:ext uri="{FF2B5EF4-FFF2-40B4-BE49-F238E27FC236}">
                <a16:creationId xmlns:a16="http://schemas.microsoft.com/office/drawing/2014/main" id="{D999ED68-DE86-6B46-CEFC-0AA235EB0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229" y="1567463"/>
            <a:ext cx="2389839" cy="3048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BBF1B-1797-84A5-0F56-C6B43BCB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957A8-28E2-38C5-0D02-D47790B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Google Shape;254;p9">
            <a:extLst>
              <a:ext uri="{FF2B5EF4-FFF2-40B4-BE49-F238E27FC236}">
                <a16:creationId xmlns:a16="http://schemas.microsoft.com/office/drawing/2014/main" id="{BAB2BC18-374B-AE27-E759-23B212FC1C44}"/>
              </a:ext>
            </a:extLst>
          </p:cNvPr>
          <p:cNvSpPr/>
          <p:nvPr/>
        </p:nvSpPr>
        <p:spPr>
          <a:xfrm>
            <a:off x="1976628" y="2057400"/>
            <a:ext cx="1828800" cy="777240"/>
          </a:xfrm>
          <a:prstGeom prst="rect">
            <a:avLst/>
          </a:prstGeom>
          <a:solidFill>
            <a:srgbClr val="2563AB"/>
          </a:solidFill>
          <a:ln w="12700" cap="flat" cmpd="sng">
            <a:solidFill>
              <a:srgbClr val="2563A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55;p9">
            <a:extLst>
              <a:ext uri="{FF2B5EF4-FFF2-40B4-BE49-F238E27FC236}">
                <a16:creationId xmlns:a16="http://schemas.microsoft.com/office/drawing/2014/main" id="{C68DB066-BE14-7343-D2BC-658086FA1864}"/>
              </a:ext>
            </a:extLst>
          </p:cNvPr>
          <p:cNvSpPr/>
          <p:nvPr/>
        </p:nvSpPr>
        <p:spPr>
          <a:xfrm>
            <a:off x="1976628" y="2057400"/>
            <a:ext cx="1828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Submit Request</a:t>
            </a:r>
            <a:endParaRPr sz="13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8" name="Google Shape;256;p9">
            <a:extLst>
              <a:ext uri="{FF2B5EF4-FFF2-40B4-BE49-F238E27FC236}">
                <a16:creationId xmlns:a16="http://schemas.microsoft.com/office/drawing/2014/main" id="{600DA6D0-0009-CFA8-C70B-04CDDBDD63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716" y="2331720"/>
            <a:ext cx="201168" cy="2560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7;p9">
            <a:extLst>
              <a:ext uri="{FF2B5EF4-FFF2-40B4-BE49-F238E27FC236}">
                <a16:creationId xmlns:a16="http://schemas.microsoft.com/office/drawing/2014/main" id="{97BECDB1-E7F5-7BB2-09AB-9CA0C1481DDF}"/>
              </a:ext>
            </a:extLst>
          </p:cNvPr>
          <p:cNvSpPr/>
          <p:nvPr/>
        </p:nvSpPr>
        <p:spPr>
          <a:xfrm>
            <a:off x="4061460" y="2057400"/>
            <a:ext cx="1828800" cy="777240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8;p9">
            <a:extLst>
              <a:ext uri="{FF2B5EF4-FFF2-40B4-BE49-F238E27FC236}">
                <a16:creationId xmlns:a16="http://schemas.microsoft.com/office/drawing/2014/main" id="{ACA68BCE-3975-7D6E-ECD6-7CE1BA0721B3}"/>
              </a:ext>
            </a:extLst>
          </p:cNvPr>
          <p:cNvSpPr/>
          <p:nvPr/>
        </p:nvSpPr>
        <p:spPr>
          <a:xfrm>
            <a:off x="4061460" y="2057400"/>
            <a:ext cx="1828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Pending Review</a:t>
            </a:r>
            <a:endParaRPr sz="13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11" name="Google Shape;259;p9">
            <a:extLst>
              <a:ext uri="{FF2B5EF4-FFF2-40B4-BE49-F238E27FC236}">
                <a16:creationId xmlns:a16="http://schemas.microsoft.com/office/drawing/2014/main" id="{32B24E5F-B92C-2BF5-D5B6-8B178203A7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548" y="2331720"/>
            <a:ext cx="201168" cy="25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0;p9">
            <a:extLst>
              <a:ext uri="{FF2B5EF4-FFF2-40B4-BE49-F238E27FC236}">
                <a16:creationId xmlns:a16="http://schemas.microsoft.com/office/drawing/2014/main" id="{3C31F976-0C43-2CEB-D1A5-EA52D137AE7A}"/>
              </a:ext>
            </a:extLst>
          </p:cNvPr>
          <p:cNvSpPr/>
          <p:nvPr/>
        </p:nvSpPr>
        <p:spPr>
          <a:xfrm>
            <a:off x="6146292" y="2057400"/>
            <a:ext cx="1828800" cy="777240"/>
          </a:xfrm>
          <a:prstGeom prst="rect">
            <a:avLst/>
          </a:prstGeom>
          <a:solidFill>
            <a:srgbClr val="10B981"/>
          </a:solidFill>
          <a:ln w="12700" cap="flat" cmpd="sng">
            <a:solidFill>
              <a:srgbClr val="10B98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1;p9">
            <a:extLst>
              <a:ext uri="{FF2B5EF4-FFF2-40B4-BE49-F238E27FC236}">
                <a16:creationId xmlns:a16="http://schemas.microsoft.com/office/drawing/2014/main" id="{DA6DE81E-A3EA-2351-C666-31E42B2BBA5D}"/>
              </a:ext>
            </a:extLst>
          </p:cNvPr>
          <p:cNvSpPr/>
          <p:nvPr/>
        </p:nvSpPr>
        <p:spPr>
          <a:xfrm>
            <a:off x="6146292" y="2057400"/>
            <a:ext cx="1828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IO Approves</a:t>
            </a:r>
            <a:endParaRPr sz="13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14" name="Google Shape;262;p9">
            <a:extLst>
              <a:ext uri="{FF2B5EF4-FFF2-40B4-BE49-F238E27FC236}">
                <a16:creationId xmlns:a16="http://schemas.microsoft.com/office/drawing/2014/main" id="{D91DF102-147C-C679-1489-DC198AF2D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380" y="2331720"/>
            <a:ext cx="201168" cy="25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3;p9">
            <a:extLst>
              <a:ext uri="{FF2B5EF4-FFF2-40B4-BE49-F238E27FC236}">
                <a16:creationId xmlns:a16="http://schemas.microsoft.com/office/drawing/2014/main" id="{24C961B5-08CD-475B-FBD6-8FEBE9C582EA}"/>
              </a:ext>
            </a:extLst>
          </p:cNvPr>
          <p:cNvSpPr/>
          <p:nvPr/>
        </p:nvSpPr>
        <p:spPr>
          <a:xfrm>
            <a:off x="8231124" y="2057400"/>
            <a:ext cx="1828800" cy="777240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64;p9">
            <a:extLst>
              <a:ext uri="{FF2B5EF4-FFF2-40B4-BE49-F238E27FC236}">
                <a16:creationId xmlns:a16="http://schemas.microsoft.com/office/drawing/2014/main" id="{F3CB877B-0EA8-031F-C2EB-F80CF9E0109B}"/>
              </a:ext>
            </a:extLst>
          </p:cNvPr>
          <p:cNvSpPr/>
          <p:nvPr/>
        </p:nvSpPr>
        <p:spPr>
          <a:xfrm>
            <a:off x="8231124" y="2057400"/>
            <a:ext cx="18288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Disbursed</a:t>
            </a:r>
            <a:endParaRPr sz="13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7" name="Google Shape;265;p9">
            <a:extLst>
              <a:ext uri="{FF2B5EF4-FFF2-40B4-BE49-F238E27FC236}">
                <a16:creationId xmlns:a16="http://schemas.microsoft.com/office/drawing/2014/main" id="{7D7E505C-362E-700C-647F-141DAEB33D0A}"/>
              </a:ext>
            </a:extLst>
          </p:cNvPr>
          <p:cNvSpPr/>
          <p:nvPr/>
        </p:nvSpPr>
        <p:spPr>
          <a:xfrm>
            <a:off x="1976628" y="3136392"/>
            <a:ext cx="2377440" cy="292608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66;p9">
            <a:extLst>
              <a:ext uri="{FF2B5EF4-FFF2-40B4-BE49-F238E27FC236}">
                <a16:creationId xmlns:a16="http://schemas.microsoft.com/office/drawing/2014/main" id="{F373E15C-2031-FB56-C619-BF79658BFB9F}"/>
              </a:ext>
            </a:extLst>
          </p:cNvPr>
          <p:cNvSpPr/>
          <p:nvPr/>
        </p:nvSpPr>
        <p:spPr>
          <a:xfrm>
            <a:off x="2060920" y="3136392"/>
            <a:ext cx="4389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50"/>
              <a:buFont typeface="Calibri"/>
              <a:buNone/>
            </a:pPr>
            <a:r>
              <a:rPr lang="en-US" sz="950" b="1" i="0" u="none" strike="noStrike" cap="none" dirty="0">
                <a:solidFill>
                  <a:srgbClr val="0F172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HIGH-VALUE FLOW  (&gt; BDT 25,000)</a:t>
            </a:r>
            <a:endParaRPr sz="9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9" name="Google Shape;267;p9">
            <a:extLst>
              <a:ext uri="{FF2B5EF4-FFF2-40B4-BE49-F238E27FC236}">
                <a16:creationId xmlns:a16="http://schemas.microsoft.com/office/drawing/2014/main" id="{30345DFB-2325-114D-2FA8-C055FC7BC1AA}"/>
              </a:ext>
            </a:extLst>
          </p:cNvPr>
          <p:cNvSpPr/>
          <p:nvPr/>
        </p:nvSpPr>
        <p:spPr>
          <a:xfrm>
            <a:off x="1976628" y="3520440"/>
            <a:ext cx="1508760" cy="868680"/>
          </a:xfrm>
          <a:prstGeom prst="rect">
            <a:avLst/>
          </a:prstGeom>
          <a:solidFill>
            <a:srgbClr val="2563AB"/>
          </a:solidFill>
          <a:ln w="12700" cap="flat" cmpd="sng">
            <a:solidFill>
              <a:srgbClr val="2563A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68;p9">
            <a:extLst>
              <a:ext uri="{FF2B5EF4-FFF2-40B4-BE49-F238E27FC236}">
                <a16:creationId xmlns:a16="http://schemas.microsoft.com/office/drawing/2014/main" id="{0B69A13B-4D2F-577E-D0B4-AF44938E97B3}"/>
              </a:ext>
            </a:extLst>
          </p:cNvPr>
          <p:cNvSpPr/>
          <p:nvPr/>
        </p:nvSpPr>
        <p:spPr>
          <a:xfrm>
            <a:off x="1976628" y="3520440"/>
            <a:ext cx="150876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Submit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21" name="Google Shape;269;p9">
            <a:extLst>
              <a:ext uri="{FF2B5EF4-FFF2-40B4-BE49-F238E27FC236}">
                <a16:creationId xmlns:a16="http://schemas.microsoft.com/office/drawing/2014/main" id="{DB29A9F9-AE9F-C3AF-1425-12189499E9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676" y="3867912"/>
            <a:ext cx="164592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70;p9">
            <a:extLst>
              <a:ext uri="{FF2B5EF4-FFF2-40B4-BE49-F238E27FC236}">
                <a16:creationId xmlns:a16="http://schemas.microsoft.com/office/drawing/2014/main" id="{B3B2E854-F8AB-DD36-6DBC-BBDFEC0B6B3D}"/>
              </a:ext>
            </a:extLst>
          </p:cNvPr>
          <p:cNvSpPr/>
          <p:nvPr/>
        </p:nvSpPr>
        <p:spPr>
          <a:xfrm>
            <a:off x="3659124" y="3520440"/>
            <a:ext cx="1508760" cy="868680"/>
          </a:xfrm>
          <a:prstGeom prst="rect">
            <a:avLst/>
          </a:prstGeom>
          <a:solidFill>
            <a:srgbClr val="10B981"/>
          </a:solidFill>
          <a:ln w="12700" cap="flat" cmpd="sng">
            <a:solidFill>
              <a:srgbClr val="10B98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71;p9">
            <a:extLst>
              <a:ext uri="{FF2B5EF4-FFF2-40B4-BE49-F238E27FC236}">
                <a16:creationId xmlns:a16="http://schemas.microsoft.com/office/drawing/2014/main" id="{78B16486-6A78-2CFD-EA46-211DF5192787}"/>
              </a:ext>
            </a:extLst>
          </p:cNvPr>
          <p:cNvSpPr/>
          <p:nvPr/>
        </p:nvSpPr>
        <p:spPr>
          <a:xfrm>
            <a:off x="3659124" y="3520440"/>
            <a:ext cx="150876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IO Approves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24" name="Google Shape;272;p9">
            <a:extLst>
              <a:ext uri="{FF2B5EF4-FFF2-40B4-BE49-F238E27FC236}">
                <a16:creationId xmlns:a16="http://schemas.microsoft.com/office/drawing/2014/main" id="{ED0AB297-9389-188D-1892-0608FC0235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6172" y="3867912"/>
            <a:ext cx="164592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73;p9">
            <a:extLst>
              <a:ext uri="{FF2B5EF4-FFF2-40B4-BE49-F238E27FC236}">
                <a16:creationId xmlns:a16="http://schemas.microsoft.com/office/drawing/2014/main" id="{65B694D6-6916-A4EB-9684-F43CD7D5A3AC}"/>
              </a:ext>
            </a:extLst>
          </p:cNvPr>
          <p:cNvSpPr/>
          <p:nvPr/>
        </p:nvSpPr>
        <p:spPr>
          <a:xfrm>
            <a:off x="5341620" y="3520440"/>
            <a:ext cx="1508760" cy="868680"/>
          </a:xfrm>
          <a:prstGeom prst="rect">
            <a:avLst/>
          </a:prstGeom>
          <a:solidFill>
            <a:srgbClr val="B45309"/>
          </a:solidFill>
          <a:ln w="12700" cap="flat" cmpd="sng">
            <a:solidFill>
              <a:srgbClr val="B45309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74;p9">
            <a:extLst>
              <a:ext uri="{FF2B5EF4-FFF2-40B4-BE49-F238E27FC236}">
                <a16:creationId xmlns:a16="http://schemas.microsoft.com/office/drawing/2014/main" id="{B0492C2E-FDA5-CC72-B116-94E51B69168E}"/>
              </a:ext>
            </a:extLst>
          </p:cNvPr>
          <p:cNvSpPr/>
          <p:nvPr/>
        </p:nvSpPr>
        <p:spPr>
          <a:xfrm>
            <a:off x="5341620" y="3520440"/>
            <a:ext cx="150876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Chairman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Pending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27" name="Google Shape;275;p9">
            <a:extLst>
              <a:ext uri="{FF2B5EF4-FFF2-40B4-BE49-F238E27FC236}">
                <a16:creationId xmlns:a16="http://schemas.microsoft.com/office/drawing/2014/main" id="{C1DEF20B-1643-02A2-2F12-0812757E67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8668" y="3867912"/>
            <a:ext cx="164592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76;p9">
            <a:extLst>
              <a:ext uri="{FF2B5EF4-FFF2-40B4-BE49-F238E27FC236}">
                <a16:creationId xmlns:a16="http://schemas.microsoft.com/office/drawing/2014/main" id="{D5E48E92-23C0-E05E-DE3E-889E5D224579}"/>
              </a:ext>
            </a:extLst>
          </p:cNvPr>
          <p:cNvSpPr/>
          <p:nvPr/>
        </p:nvSpPr>
        <p:spPr>
          <a:xfrm>
            <a:off x="7024116" y="3520440"/>
            <a:ext cx="1508760" cy="868680"/>
          </a:xfrm>
          <a:prstGeom prst="rect">
            <a:avLst/>
          </a:prstGeom>
          <a:solidFill>
            <a:srgbClr val="B45309"/>
          </a:solidFill>
          <a:ln w="12700" cap="flat" cmpd="sng">
            <a:solidFill>
              <a:srgbClr val="B45309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77;p9">
            <a:extLst>
              <a:ext uri="{FF2B5EF4-FFF2-40B4-BE49-F238E27FC236}">
                <a16:creationId xmlns:a16="http://schemas.microsoft.com/office/drawing/2014/main" id="{B1670161-704E-C864-D0B3-62087FADB26F}"/>
              </a:ext>
            </a:extLst>
          </p:cNvPr>
          <p:cNvSpPr/>
          <p:nvPr/>
        </p:nvSpPr>
        <p:spPr>
          <a:xfrm>
            <a:off x="7024116" y="3520440"/>
            <a:ext cx="150876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Chairman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Approves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30" name="Google Shape;278;p9">
            <a:extLst>
              <a:ext uri="{FF2B5EF4-FFF2-40B4-BE49-F238E27FC236}">
                <a16:creationId xmlns:a16="http://schemas.microsoft.com/office/drawing/2014/main" id="{AD4BD19F-AA19-D5DE-6433-BB364E84B6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1164" y="3867912"/>
            <a:ext cx="164592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79;p9">
            <a:extLst>
              <a:ext uri="{FF2B5EF4-FFF2-40B4-BE49-F238E27FC236}">
                <a16:creationId xmlns:a16="http://schemas.microsoft.com/office/drawing/2014/main" id="{51D09F20-1E8D-361B-9B88-F346E63B0C95}"/>
              </a:ext>
            </a:extLst>
          </p:cNvPr>
          <p:cNvSpPr/>
          <p:nvPr/>
        </p:nvSpPr>
        <p:spPr>
          <a:xfrm>
            <a:off x="8706612" y="3520440"/>
            <a:ext cx="1508760" cy="868680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80;p9">
            <a:extLst>
              <a:ext uri="{FF2B5EF4-FFF2-40B4-BE49-F238E27FC236}">
                <a16:creationId xmlns:a16="http://schemas.microsoft.com/office/drawing/2014/main" id="{A49BB8F9-B7F9-E806-3112-C9FF32E6F8B9}"/>
              </a:ext>
            </a:extLst>
          </p:cNvPr>
          <p:cNvSpPr/>
          <p:nvPr/>
        </p:nvSpPr>
        <p:spPr>
          <a:xfrm>
            <a:off x="8706612" y="3520440"/>
            <a:ext cx="150876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Disbursed</a:t>
            </a:r>
            <a:endParaRPr sz="11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3" name="Google Shape;283;p9">
            <a:extLst>
              <a:ext uri="{FF2B5EF4-FFF2-40B4-BE49-F238E27FC236}">
                <a16:creationId xmlns:a16="http://schemas.microsoft.com/office/drawing/2014/main" id="{BD95CE09-7C92-2D64-8EA9-091A252DFE32}"/>
              </a:ext>
            </a:extLst>
          </p:cNvPr>
          <p:cNvSpPr/>
          <p:nvPr/>
        </p:nvSpPr>
        <p:spPr>
          <a:xfrm>
            <a:off x="3256788" y="4581144"/>
            <a:ext cx="1051560" cy="219456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84;p9">
            <a:extLst>
              <a:ext uri="{FF2B5EF4-FFF2-40B4-BE49-F238E27FC236}">
                <a16:creationId xmlns:a16="http://schemas.microsoft.com/office/drawing/2014/main" id="{6014FD3B-E2D4-9EA5-9C2B-716526132620}"/>
              </a:ext>
            </a:extLst>
          </p:cNvPr>
          <p:cNvSpPr/>
          <p:nvPr/>
        </p:nvSpPr>
        <p:spPr>
          <a:xfrm>
            <a:off x="3256788" y="4581144"/>
            <a:ext cx="10515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Pending</a:t>
            </a:r>
            <a:endParaRPr sz="8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5" name="Google Shape;285;p9">
            <a:extLst>
              <a:ext uri="{FF2B5EF4-FFF2-40B4-BE49-F238E27FC236}">
                <a16:creationId xmlns:a16="http://schemas.microsoft.com/office/drawing/2014/main" id="{33E095D9-5FA6-0570-423C-7799B292B03B}"/>
              </a:ext>
            </a:extLst>
          </p:cNvPr>
          <p:cNvSpPr/>
          <p:nvPr/>
        </p:nvSpPr>
        <p:spPr>
          <a:xfrm>
            <a:off x="4399788" y="4581144"/>
            <a:ext cx="1051560" cy="219456"/>
          </a:xfrm>
          <a:prstGeom prst="rect">
            <a:avLst/>
          </a:prstGeom>
          <a:solidFill>
            <a:srgbClr val="B45309"/>
          </a:solidFill>
          <a:ln w="12700" cap="flat" cmpd="sng">
            <a:solidFill>
              <a:srgbClr val="B453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86;p9">
            <a:extLst>
              <a:ext uri="{FF2B5EF4-FFF2-40B4-BE49-F238E27FC236}">
                <a16:creationId xmlns:a16="http://schemas.microsoft.com/office/drawing/2014/main" id="{C2CC645C-C6A7-4114-606C-0364CC9BE974}"/>
              </a:ext>
            </a:extLst>
          </p:cNvPr>
          <p:cNvSpPr/>
          <p:nvPr/>
        </p:nvSpPr>
        <p:spPr>
          <a:xfrm>
            <a:off x="4399788" y="4581144"/>
            <a:ext cx="10515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Chairman Pending</a:t>
            </a:r>
            <a:endParaRPr sz="8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7" name="Google Shape;287;p9">
            <a:extLst>
              <a:ext uri="{FF2B5EF4-FFF2-40B4-BE49-F238E27FC236}">
                <a16:creationId xmlns:a16="http://schemas.microsoft.com/office/drawing/2014/main" id="{8538E4D0-D6A6-F6FF-BF5A-46F006D2ACB6}"/>
              </a:ext>
            </a:extLst>
          </p:cNvPr>
          <p:cNvSpPr/>
          <p:nvPr/>
        </p:nvSpPr>
        <p:spPr>
          <a:xfrm>
            <a:off x="5542788" y="4581144"/>
            <a:ext cx="1051560" cy="219456"/>
          </a:xfrm>
          <a:prstGeom prst="rect">
            <a:avLst/>
          </a:prstGeom>
          <a:solidFill>
            <a:srgbClr val="10B981"/>
          </a:solidFill>
          <a:ln w="12700" cap="flat" cmpd="sng">
            <a:solidFill>
              <a:srgbClr val="10B9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88;p9">
            <a:extLst>
              <a:ext uri="{FF2B5EF4-FFF2-40B4-BE49-F238E27FC236}">
                <a16:creationId xmlns:a16="http://schemas.microsoft.com/office/drawing/2014/main" id="{343502CA-1736-A53C-5DD9-DF82E16E3936}"/>
              </a:ext>
            </a:extLst>
          </p:cNvPr>
          <p:cNvSpPr/>
          <p:nvPr/>
        </p:nvSpPr>
        <p:spPr>
          <a:xfrm>
            <a:off x="5542788" y="4581144"/>
            <a:ext cx="10515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Approved</a:t>
            </a:r>
            <a:endParaRPr sz="8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9" name="Google Shape;289;p9">
            <a:extLst>
              <a:ext uri="{FF2B5EF4-FFF2-40B4-BE49-F238E27FC236}">
                <a16:creationId xmlns:a16="http://schemas.microsoft.com/office/drawing/2014/main" id="{0C90BD60-7FF8-389E-E117-AC510E2A8D98}"/>
              </a:ext>
            </a:extLst>
          </p:cNvPr>
          <p:cNvSpPr/>
          <p:nvPr/>
        </p:nvSpPr>
        <p:spPr>
          <a:xfrm>
            <a:off x="6685788" y="4581144"/>
            <a:ext cx="1051560" cy="219456"/>
          </a:xfrm>
          <a:prstGeom prst="rect">
            <a:avLst/>
          </a:prstGeom>
          <a:solidFill>
            <a:srgbClr val="EF4444"/>
          </a:solidFill>
          <a:ln w="12700" cap="flat" cmpd="sng">
            <a:solidFill>
              <a:srgbClr val="EF44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90;p9">
            <a:extLst>
              <a:ext uri="{FF2B5EF4-FFF2-40B4-BE49-F238E27FC236}">
                <a16:creationId xmlns:a16="http://schemas.microsoft.com/office/drawing/2014/main" id="{D75537F7-44A9-CE8E-8C00-3F57C9772DD4}"/>
              </a:ext>
            </a:extLst>
          </p:cNvPr>
          <p:cNvSpPr/>
          <p:nvPr/>
        </p:nvSpPr>
        <p:spPr>
          <a:xfrm>
            <a:off x="6685788" y="4581144"/>
            <a:ext cx="10515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Rejected</a:t>
            </a:r>
            <a:endParaRPr sz="8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41" name="Google Shape;291;p9">
            <a:extLst>
              <a:ext uri="{FF2B5EF4-FFF2-40B4-BE49-F238E27FC236}">
                <a16:creationId xmlns:a16="http://schemas.microsoft.com/office/drawing/2014/main" id="{471A34BA-1657-6CAE-A078-060E8807C218}"/>
              </a:ext>
            </a:extLst>
          </p:cNvPr>
          <p:cNvSpPr/>
          <p:nvPr/>
        </p:nvSpPr>
        <p:spPr>
          <a:xfrm>
            <a:off x="7828788" y="4581144"/>
            <a:ext cx="1051560" cy="219456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92;p9">
            <a:extLst>
              <a:ext uri="{FF2B5EF4-FFF2-40B4-BE49-F238E27FC236}">
                <a16:creationId xmlns:a16="http://schemas.microsoft.com/office/drawing/2014/main" id="{CA64D040-A4FF-E41B-E423-79533DB4BC6D}"/>
              </a:ext>
            </a:extLst>
          </p:cNvPr>
          <p:cNvSpPr/>
          <p:nvPr/>
        </p:nvSpPr>
        <p:spPr>
          <a:xfrm>
            <a:off x="7828788" y="4581144"/>
            <a:ext cx="10515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Disbursed</a:t>
            </a:r>
            <a:endParaRPr sz="8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43" name="Google Shape;293;p9">
            <a:extLst>
              <a:ext uri="{FF2B5EF4-FFF2-40B4-BE49-F238E27FC236}">
                <a16:creationId xmlns:a16="http://schemas.microsoft.com/office/drawing/2014/main" id="{60731B89-4207-DFDA-A387-C791A342573E}"/>
              </a:ext>
            </a:extLst>
          </p:cNvPr>
          <p:cNvSpPr/>
          <p:nvPr/>
        </p:nvSpPr>
        <p:spPr>
          <a:xfrm>
            <a:off x="8971788" y="4581144"/>
            <a:ext cx="1051560" cy="219456"/>
          </a:xfrm>
          <a:prstGeom prst="rect">
            <a:avLst/>
          </a:prstGeom>
          <a:solidFill>
            <a:srgbClr val="6D28D9"/>
          </a:solidFill>
          <a:ln w="12700" cap="flat" cmpd="sng">
            <a:solidFill>
              <a:srgbClr val="6D28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94;p9">
            <a:extLst>
              <a:ext uri="{FF2B5EF4-FFF2-40B4-BE49-F238E27FC236}">
                <a16:creationId xmlns:a16="http://schemas.microsoft.com/office/drawing/2014/main" id="{8C84B04C-6967-0FAC-05CB-94F1833D3A0F}"/>
              </a:ext>
            </a:extLst>
          </p:cNvPr>
          <p:cNvSpPr/>
          <p:nvPr/>
        </p:nvSpPr>
        <p:spPr>
          <a:xfrm>
            <a:off x="8971788" y="4581144"/>
            <a:ext cx="10515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Returned</a:t>
            </a:r>
            <a:endParaRPr sz="8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E9FD24-EFED-C55E-AEB7-9F639011EA3C}"/>
              </a:ext>
            </a:extLst>
          </p:cNvPr>
          <p:cNvSpPr txBox="1"/>
          <p:nvPr/>
        </p:nvSpPr>
        <p:spPr>
          <a:xfrm>
            <a:off x="2027264" y="1593850"/>
            <a:ext cx="61648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Standard Flow</a:t>
            </a:r>
            <a:endParaRPr lang="en-US" sz="10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83BD14-3333-650C-6159-FA6A45C1BCAC}"/>
              </a:ext>
            </a:extLst>
          </p:cNvPr>
          <p:cNvSpPr txBox="1"/>
          <p:nvPr/>
        </p:nvSpPr>
        <p:spPr>
          <a:xfrm>
            <a:off x="1670697" y="957984"/>
            <a:ext cx="6164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3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1B3A5C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Requisition Workflow — Two Paths</a:t>
            </a:r>
            <a:endParaRPr lang="en-US" sz="2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F993-73E1-2C76-780C-0AE588BB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789C-6223-4C7D-8FED-71FF4656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Continue..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DC395-503D-FE56-C982-5D153294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CCD88-C492-06A7-ED8E-2E926902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FC8C51-C006-FBDC-AE8C-2C8D59340C95}"/>
              </a:ext>
            </a:extLst>
          </p:cNvPr>
          <p:cNvSpPr txBox="1"/>
          <p:nvPr/>
        </p:nvSpPr>
        <p:spPr>
          <a:xfrm>
            <a:off x="-678427" y="4578912"/>
            <a:ext cx="60895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L4</a:t>
            </a:r>
            <a:endParaRPr lang="en-US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5354F1-5DF1-8E3E-3EEC-34EEE676D282}"/>
              </a:ext>
            </a:extLst>
          </p:cNvPr>
          <p:cNvSpPr txBox="1"/>
          <p:nvPr/>
        </p:nvSpPr>
        <p:spPr>
          <a:xfrm>
            <a:off x="1247222" y="1039938"/>
            <a:ext cx="6504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Multi-Layer Security Architecture</a:t>
            </a:r>
            <a:endParaRPr lang="en-US"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1E80B5E-8538-CB76-168F-324CAE79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4C4B41A-CCE3-1474-A19A-EF61EC456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2" y="1866703"/>
            <a:ext cx="10532288" cy="37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8AD2-5F81-0892-62F8-B4AE0E4A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4332-04AA-6D22-F069-A6A27449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Methodology</a:t>
            </a:r>
          </a:p>
        </p:txBody>
      </p:sp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86C85797-CBAD-CCE7-0759-AA924ADCC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780" y="1957620"/>
            <a:ext cx="9741152" cy="310422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7A078-E7D7-5ADA-3B2B-6BF9E48D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8D17E-CA2A-804E-3862-78F72DFD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2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B2A53-38F2-073F-F763-9A074FF7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E661-1AE6-8422-ECDA-96E6854E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B0B3D-3386-1789-2A94-F87BA56A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D2C6E-527E-1887-BBCA-2CB646B5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DFD8D0-FAAF-05B4-DF5E-081FB1348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049" b="1730"/>
          <a:stretch>
            <a:fillRect/>
          </a:stretch>
        </p:blipFill>
        <p:spPr>
          <a:xfrm>
            <a:off x="928319" y="982664"/>
            <a:ext cx="10660930" cy="5068816"/>
          </a:xfrm>
        </p:spPr>
      </p:pic>
    </p:spTree>
    <p:extLst>
      <p:ext uri="{BB962C8B-B14F-4D97-AF65-F5344CB8AC3E}">
        <p14:creationId xmlns:p14="http://schemas.microsoft.com/office/powerpoint/2010/main" val="322476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4E903-FC82-E6C4-FCB1-E3DF5E164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45F8-7D32-8D09-B846-974A9458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5769B-872F-052F-8AEC-9C59E731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E2DBE-8020-ADE9-452E-D8F2F808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58A67E-D7AF-E8AE-6A02-51E70CD42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68" r="968"/>
          <a:stretch/>
        </p:blipFill>
        <p:spPr>
          <a:xfrm>
            <a:off x="928319" y="982664"/>
            <a:ext cx="10660930" cy="5068816"/>
          </a:xfrm>
        </p:spPr>
      </p:pic>
    </p:spTree>
    <p:extLst>
      <p:ext uri="{BB962C8B-B14F-4D97-AF65-F5344CB8AC3E}">
        <p14:creationId xmlns:p14="http://schemas.microsoft.com/office/powerpoint/2010/main" val="219246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E2F8-113A-5779-1D82-44EA847BE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658C-553A-A4CE-6D76-7F60905A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E7F19-8A31-940B-8DBD-C2C577BC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5395C-6B88-F67C-8294-D009E48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8CC2C3-1965-7F58-BA33-3E53B5C76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71" r="3071"/>
          <a:stretch/>
        </p:blipFill>
        <p:spPr>
          <a:xfrm>
            <a:off x="928319" y="982664"/>
            <a:ext cx="10660930" cy="5068816"/>
          </a:xfrm>
        </p:spPr>
      </p:pic>
    </p:spTree>
    <p:extLst>
      <p:ext uri="{BB962C8B-B14F-4D97-AF65-F5344CB8AC3E}">
        <p14:creationId xmlns:p14="http://schemas.microsoft.com/office/powerpoint/2010/main" val="397849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Contributions &amp;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000099"/>
                </a:solidFill>
              </a:rPr>
              <a:t>Practical Contribution: </a:t>
            </a:r>
            <a:r>
              <a:rPr lang="en-US" sz="2000" dirty="0"/>
              <a:t>A production-ready solution tailored for the JU CSE department that eliminates paper waste and increases transparency.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000099"/>
                </a:solidFill>
              </a:rPr>
              <a:t>Technical Contribution: </a:t>
            </a:r>
            <a:r>
              <a:rPr lang="en-US" sz="2000" dirty="0"/>
              <a:t>Demonstrates how modern "Backend-as-a-Service" (BaaS) can be used to build secure, scalable academic tools.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000099"/>
                </a:solidFill>
              </a:rPr>
              <a:t>Institutional Impact: </a:t>
            </a:r>
            <a:r>
              <a:rPr lang="en-US" sz="2000" dirty="0"/>
              <a:t>Empowers the Chairman with a bird's-eye view of high-value investments and maintenance schedules.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000099"/>
                </a:solidFill>
              </a:rPr>
              <a:t>Significance:</a:t>
            </a:r>
            <a:r>
              <a:rPr lang="en-US" sz="2000" dirty="0"/>
              <a:t> Reduces the time spent on manual audits by an estimated 70% through digital reporting and QR scanning.</a:t>
            </a:r>
            <a:endParaRPr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D5D82-96DA-B6EA-CCA6-102D156F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91DCF-7482-A4D9-ACB0-70F424CF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Limitations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</a:rPr>
              <a:t>Connectivity: </a:t>
            </a:r>
            <a:r>
              <a:rPr lang="en-US" sz="2000" dirty="0"/>
              <a:t>Currently requires an internet connection for real-time </a:t>
            </a:r>
            <a:r>
              <a:rPr lang="en-US" sz="2000" dirty="0" err="1"/>
              <a:t>Supabase</a:t>
            </a:r>
            <a:r>
              <a:rPr lang="en-US" sz="2000" dirty="0"/>
              <a:t> syncing.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</a:rPr>
              <a:t>Legacy Data: </a:t>
            </a:r>
            <a:r>
              <a:rPr lang="en-US" sz="2000" dirty="0"/>
              <a:t>Digitizing the backlog of existing physical paper records is a time-intensive manual process.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</a:rPr>
              <a:t>Hardware: </a:t>
            </a:r>
            <a:r>
              <a:rPr lang="en-US" sz="2000" dirty="0"/>
              <a:t>Scanning relies on high-quality mobile cameras; low-light environments may present scanning challenges.</a:t>
            </a:r>
            <a:endParaRPr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49A94-6C92-C866-6199-F19A06D7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D1AFD-6A33-ECA5-3D9E-50F275D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Conclusion &amp;</a:t>
            </a:r>
            <a:r>
              <a:rPr lang="en-US" dirty="0"/>
              <a:t> Future work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JU Inventory Hub can successfully replaces manual processes with a secure, auditable, and role-based digital system. 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b="1" dirty="0">
                <a:solidFill>
                  <a:srgbClr val="000099"/>
                </a:solidFill>
              </a:rPr>
              <a:t>Future Work: </a:t>
            </a:r>
          </a:p>
          <a:p>
            <a:pPr marL="0" indent="0">
              <a:buNone/>
            </a:pPr>
            <a:r>
              <a:rPr lang="en-US" sz="2000" dirty="0"/>
              <a:t>Development of a Mobile PWA for offline-ready access.</a:t>
            </a:r>
          </a:p>
          <a:p>
            <a:pPr marL="0" indent="0">
              <a:buNone/>
            </a:pPr>
            <a:r>
              <a:rPr lang="en-US" sz="2000" dirty="0"/>
              <a:t>Predictive AI for stock forecasting and maintenance alerts.</a:t>
            </a:r>
          </a:p>
          <a:p>
            <a:pPr marL="0" indent="0">
              <a:buNone/>
            </a:pPr>
            <a:r>
              <a:rPr lang="en-US" sz="2000" dirty="0"/>
              <a:t>RFID integration for passive asset tracking in labs.</a:t>
            </a:r>
          </a:p>
          <a:p>
            <a:pPr marL="0" indent="0">
              <a:buNone/>
            </a:pPr>
            <a:r>
              <a:rPr lang="en-US" sz="2000" dirty="0"/>
              <a:t>Integration with the central University ERP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2B20-CEC0-A06C-8E69-7BD4BF78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07CCC-2648-420E-DC8E-FA4A5A78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Camu. (2026). Objectives of Inventory Management System and What it is? </a:t>
            </a:r>
          </a:p>
          <a:p>
            <a:r>
              <a:rPr lang="en-US" sz="1600" dirty="0"/>
              <a:t>Jones, et al. (2023). The Impact of Predictive Analytics on Resource Optimization in Higher Education. Journal of Educational Technology Systems.</a:t>
            </a:r>
          </a:p>
          <a:p>
            <a:r>
              <a:rPr lang="en-US" sz="1600" dirty="0"/>
              <a:t>Kumar, H. (2024). Utilization of Inventory Management System in Educational Organization. The Academic, 2(10), 39-42.</a:t>
            </a:r>
          </a:p>
          <a:p>
            <a:r>
              <a:rPr lang="en-US" sz="1600" dirty="0"/>
              <a:t>Smith, B., &amp; Johnson, A. (2021). The Intersection of Technology and Inventory Management in Universities. Educational Operations Review.</a:t>
            </a:r>
          </a:p>
          <a:p>
            <a:r>
              <a:rPr lang="en-US" sz="1600" dirty="0" err="1"/>
              <a:t>Squalio</a:t>
            </a:r>
            <a:r>
              <a:rPr lang="en-US" sz="1600" dirty="0"/>
              <a:t>. (2025). Higher Education Inventory Management Made Easy. </a:t>
            </a:r>
          </a:p>
          <a:p>
            <a:r>
              <a:rPr lang="en-US" sz="1600" dirty="0"/>
              <a:t>Wang, Y., et al. (2021). Streamlining Resource Availability in Higher Education through Digital Systems. Journal of Academic Administration.</a:t>
            </a:r>
            <a:endParaRPr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6A2D3-689C-612D-10EA-752A645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52F20-455C-C94F-FEFF-7C5E6027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1305"/>
            <a:ext cx="4984820" cy="453072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Conceptual Framework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Current Status</a:t>
            </a:r>
          </a:p>
          <a:p>
            <a:pPr marL="0" indent="0">
              <a:buNone/>
            </a:pPr>
            <a:endParaRPr lang="en-US" dirty="0"/>
          </a:p>
          <a:p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DA2EF-0540-908F-5DBB-BAFA3A330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9" y="1045091"/>
            <a:ext cx="4984821" cy="45411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Contributions &amp; Significance</a:t>
            </a:r>
          </a:p>
          <a:p>
            <a:r>
              <a:rPr lang="en-US" dirty="0"/>
              <a:t> Limitations &amp; Challenges</a:t>
            </a:r>
          </a:p>
          <a:p>
            <a:r>
              <a:rPr lang="en-US" dirty="0"/>
              <a:t>Conclusion &amp; Future Work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Q&amp;A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CEE67A-017F-A04B-7C82-DCA2A3E5A5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5FA50-00A2-4844-967A-39FFB724C3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322" y="1863970"/>
            <a:ext cx="4630127" cy="1872028"/>
          </a:xfrm>
        </p:spPr>
        <p:txBody>
          <a:bodyPr anchor="b">
            <a:normAutofit/>
          </a:bodyPr>
          <a:lstStyle/>
          <a:p>
            <a:r>
              <a:rPr lang="en-US" dirty="0"/>
              <a:t>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913967" y="3880973"/>
            <a:ext cx="4630127" cy="15001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Any Questions?</a:t>
            </a:r>
          </a:p>
        </p:txBody>
      </p:sp>
      <p:pic>
        <p:nvPicPr>
          <p:cNvPr id="8" name="Picture 7" descr="Different colored question marks">
            <a:extLst>
              <a:ext uri="{FF2B5EF4-FFF2-40B4-BE49-F238E27FC236}">
                <a16:creationId xmlns:a16="http://schemas.microsoft.com/office/drawing/2014/main" id="{59544ECC-A91E-D3DD-513F-53CFD7400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56" r="27442"/>
          <a:stretch/>
        </p:blipFill>
        <p:spPr>
          <a:xfrm>
            <a:off x="20" y="10"/>
            <a:ext cx="5913419" cy="685798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noFill/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Introduction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45" y="1070680"/>
            <a:ext cx="11030680" cy="5194773"/>
          </a:xfrm>
        </p:spPr>
        <p:txBody>
          <a:bodyPr/>
          <a:lstStyle/>
          <a:p>
            <a:pPr algn="just"/>
            <a:r>
              <a:rPr lang="en-US" sz="2000" b="1" dirty="0">
                <a:solidFill>
                  <a:srgbClr val="000099"/>
                </a:solidFill>
              </a:rPr>
              <a:t>Background of the Project: </a:t>
            </a:r>
            <a:r>
              <a:rPr lang="en-US" sz="2000" dirty="0"/>
              <a:t>Academic departments manage hundreds of assets across multiple labs and offices. Currently, this is handled through manual paper registers.</a:t>
            </a:r>
          </a:p>
          <a:p>
            <a:pPr algn="just"/>
            <a:r>
              <a:rPr lang="en-US" sz="2000" b="1" dirty="0">
                <a:solidFill>
                  <a:srgbClr val="000099"/>
                </a:solidFill>
              </a:rPr>
              <a:t>Motivation &amp; Importance: </a:t>
            </a:r>
            <a:r>
              <a:rPr lang="en-US" sz="2000" dirty="0"/>
              <a:t>To eliminate asset mismanagement and create a "single source of truth" for departmental resources.</a:t>
            </a:r>
          </a:p>
          <a:p>
            <a:pPr algn="just"/>
            <a:r>
              <a:rPr lang="en-US" sz="2000" b="1" dirty="0">
                <a:solidFill>
                  <a:srgbClr val="000099"/>
                </a:solidFill>
              </a:rPr>
              <a:t>Scope &amp; Objectives: </a:t>
            </a:r>
            <a:r>
              <a:rPr lang="en-US" sz="2000" dirty="0"/>
              <a:t>A web-based ecosystem tailored for the specific hierarchies of Jahangirnagar University’s CSE department.</a:t>
            </a:r>
          </a:p>
          <a:p>
            <a:pPr algn="just"/>
            <a:r>
              <a:rPr lang="en-US" sz="2000" b="1" dirty="0">
                <a:solidFill>
                  <a:srgbClr val="000099"/>
                </a:solidFill>
              </a:rPr>
              <a:t>Expected Contributions: </a:t>
            </a:r>
            <a:r>
              <a:rPr lang="en-US" sz="2000" dirty="0"/>
              <a:t>A production-ready system that automates requisitions, tracks high-value items, and maintains an immutable audit log.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63450-4668-B9A2-B160-8EA05E9D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356A2-8167-48C6-E9F7-3D8617B1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61F9-6749-5029-FAD1-F1C2DA8F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E3BB-F849-50B1-DFC0-E13ABF26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Intr</a:t>
            </a:r>
            <a:r>
              <a:rPr lang="en-US" dirty="0"/>
              <a:t>oduction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6022-97AE-161F-2185-88B3B303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1070680"/>
            <a:ext cx="11030680" cy="5194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4AC81-8E30-585C-6644-1C7C7DDD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E7AD5-CB0B-B2DE-B83E-482BAF0F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Google Shape;123;p6">
            <a:extLst>
              <a:ext uri="{FF2B5EF4-FFF2-40B4-BE49-F238E27FC236}">
                <a16:creationId xmlns:a16="http://schemas.microsoft.com/office/drawing/2014/main" id="{6C70F559-D202-BE92-EF4D-05535E828AB1}"/>
              </a:ext>
            </a:extLst>
          </p:cNvPr>
          <p:cNvSpPr/>
          <p:nvPr/>
        </p:nvSpPr>
        <p:spPr>
          <a:xfrm>
            <a:off x="1113503" y="1333211"/>
            <a:ext cx="5330559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 purpose-built, web-based inventory management system for the CSE Department at Jahangirnagar University.</a:t>
            </a:r>
            <a:endParaRPr sz="1800" b="0" i="0" u="none" strike="noStrike" cap="none" dirty="0">
              <a:solidFill>
                <a:schemeClr val="tx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8" name="Google Shape;124;p6">
            <a:extLst>
              <a:ext uri="{FF2B5EF4-FFF2-40B4-BE49-F238E27FC236}">
                <a16:creationId xmlns:a16="http://schemas.microsoft.com/office/drawing/2014/main" id="{80339E15-6BF7-6E6E-2C46-26455A20C4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040" y="276606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5;p6">
            <a:extLst>
              <a:ext uri="{FF2B5EF4-FFF2-40B4-BE49-F238E27FC236}">
                <a16:creationId xmlns:a16="http://schemas.microsoft.com/office/drawing/2014/main" id="{3E034A4D-E1DF-07E3-CD1C-EC968F284143}"/>
              </a:ext>
            </a:extLst>
          </p:cNvPr>
          <p:cNvSpPr/>
          <p:nvPr/>
        </p:nvSpPr>
        <p:spPr>
          <a:xfrm>
            <a:off x="2164080" y="2720340"/>
            <a:ext cx="43891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25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Digitize and automate all inventory operations</a:t>
            </a:r>
            <a:endParaRPr sz="1600" b="0" i="0" u="none" strike="noStrike" cap="none" dirty="0">
              <a:solidFill>
                <a:schemeClr val="tx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10" name="Google Shape;126;p6">
            <a:extLst>
              <a:ext uri="{FF2B5EF4-FFF2-40B4-BE49-F238E27FC236}">
                <a16:creationId xmlns:a16="http://schemas.microsoft.com/office/drawing/2014/main" id="{553BECEC-8B7B-13FB-AA92-90458ACDCB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040" y="320497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7;p6">
            <a:extLst>
              <a:ext uri="{FF2B5EF4-FFF2-40B4-BE49-F238E27FC236}">
                <a16:creationId xmlns:a16="http://schemas.microsoft.com/office/drawing/2014/main" id="{2264DF6D-BE56-D2F7-6404-380194DA1FF6}"/>
              </a:ext>
            </a:extLst>
          </p:cNvPr>
          <p:cNvSpPr/>
          <p:nvPr/>
        </p:nvSpPr>
        <p:spPr>
          <a:xfrm>
            <a:off x="2164080" y="3159252"/>
            <a:ext cx="43891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25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Enable structured, multi-level approval workflow</a:t>
            </a:r>
            <a:endParaRPr sz="1600" b="0" i="0" u="none" strike="noStrike" cap="none" dirty="0">
              <a:solidFill>
                <a:schemeClr val="tx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12" name="Google Shape;128;p6">
            <a:extLst>
              <a:ext uri="{FF2B5EF4-FFF2-40B4-BE49-F238E27FC236}">
                <a16:creationId xmlns:a16="http://schemas.microsoft.com/office/drawing/2014/main" id="{0ECD86E1-8A4F-92D5-B92C-538B0FE5D6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040" y="364388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9;p6">
            <a:extLst>
              <a:ext uri="{FF2B5EF4-FFF2-40B4-BE49-F238E27FC236}">
                <a16:creationId xmlns:a16="http://schemas.microsoft.com/office/drawing/2014/main" id="{3FE3191F-3161-110F-CA06-BD417E4D55B3}"/>
              </a:ext>
            </a:extLst>
          </p:cNvPr>
          <p:cNvSpPr/>
          <p:nvPr/>
        </p:nvSpPr>
        <p:spPr>
          <a:xfrm>
            <a:off x="2164080" y="3598164"/>
            <a:ext cx="43891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25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Enforce role-based access at database level</a:t>
            </a:r>
            <a:endParaRPr sz="1600" b="0" i="0" u="none" strike="noStrike" cap="none" dirty="0">
              <a:solidFill>
                <a:schemeClr val="tx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14" name="Google Shape;130;p6">
            <a:extLst>
              <a:ext uri="{FF2B5EF4-FFF2-40B4-BE49-F238E27FC236}">
                <a16:creationId xmlns:a16="http://schemas.microsoft.com/office/drawing/2014/main" id="{5931A329-047B-9837-AC58-AE334CBC03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040" y="4082796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1;p6">
            <a:extLst>
              <a:ext uri="{FF2B5EF4-FFF2-40B4-BE49-F238E27FC236}">
                <a16:creationId xmlns:a16="http://schemas.microsoft.com/office/drawing/2014/main" id="{30B47C6D-F36B-9784-0194-B50308D030B5}"/>
              </a:ext>
            </a:extLst>
          </p:cNvPr>
          <p:cNvSpPr/>
          <p:nvPr/>
        </p:nvSpPr>
        <p:spPr>
          <a:xfrm>
            <a:off x="2164080" y="4037076"/>
            <a:ext cx="43891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25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Provide complete, immutable audit trail</a:t>
            </a:r>
            <a:endParaRPr sz="1600" b="0" i="0" u="none" strike="noStrike" cap="none" dirty="0">
              <a:solidFill>
                <a:schemeClr val="tx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pic>
        <p:nvPicPr>
          <p:cNvPr id="16" name="Google Shape;132;p6">
            <a:extLst>
              <a:ext uri="{FF2B5EF4-FFF2-40B4-BE49-F238E27FC236}">
                <a16:creationId xmlns:a16="http://schemas.microsoft.com/office/drawing/2014/main" id="{85B0E299-D2F5-0DC0-92CC-D22805EEBA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040" y="4521708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3;p6">
            <a:extLst>
              <a:ext uri="{FF2B5EF4-FFF2-40B4-BE49-F238E27FC236}">
                <a16:creationId xmlns:a16="http://schemas.microsoft.com/office/drawing/2014/main" id="{D0BA3C27-BD7B-32C0-2055-BB51B354E621}"/>
              </a:ext>
            </a:extLst>
          </p:cNvPr>
          <p:cNvSpPr/>
          <p:nvPr/>
        </p:nvSpPr>
        <p:spPr>
          <a:xfrm>
            <a:off x="2164080" y="4475988"/>
            <a:ext cx="43891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25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Support real-time asset lifecycle tracking</a:t>
            </a:r>
            <a:endParaRPr sz="1600" b="0" i="0" u="none" strike="noStrike" cap="none" dirty="0">
              <a:solidFill>
                <a:schemeClr val="tx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8" name="Google Shape;134;p6">
            <a:extLst>
              <a:ext uri="{FF2B5EF4-FFF2-40B4-BE49-F238E27FC236}">
                <a16:creationId xmlns:a16="http://schemas.microsoft.com/office/drawing/2014/main" id="{B1CF1108-9BDE-0CB9-42B3-60EAC4B10FEB}"/>
              </a:ext>
            </a:extLst>
          </p:cNvPr>
          <p:cNvSpPr/>
          <p:nvPr/>
        </p:nvSpPr>
        <p:spPr>
          <a:xfrm>
            <a:off x="6827520" y="1805940"/>
            <a:ext cx="1691640" cy="1508760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35;p6">
            <a:extLst>
              <a:ext uri="{FF2B5EF4-FFF2-40B4-BE49-F238E27FC236}">
                <a16:creationId xmlns:a16="http://schemas.microsoft.com/office/drawing/2014/main" id="{35F4AEE6-7CC3-74E7-06E8-ABF64F13F96A}"/>
              </a:ext>
            </a:extLst>
          </p:cNvPr>
          <p:cNvSpPr/>
          <p:nvPr/>
        </p:nvSpPr>
        <p:spPr>
          <a:xfrm>
            <a:off x="6827520" y="2034540"/>
            <a:ext cx="169164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4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6;p6">
            <a:extLst>
              <a:ext uri="{FF2B5EF4-FFF2-40B4-BE49-F238E27FC236}">
                <a16:creationId xmlns:a16="http://schemas.microsoft.com/office/drawing/2014/main" id="{756955B3-208B-1A71-4AE3-0A8A5BAC3590}"/>
              </a:ext>
            </a:extLst>
          </p:cNvPr>
          <p:cNvSpPr/>
          <p:nvPr/>
        </p:nvSpPr>
        <p:spPr>
          <a:xfrm>
            <a:off x="6827520" y="2811780"/>
            <a:ext cx="169164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Roles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7;p6">
            <a:extLst>
              <a:ext uri="{FF2B5EF4-FFF2-40B4-BE49-F238E27FC236}">
                <a16:creationId xmlns:a16="http://schemas.microsoft.com/office/drawing/2014/main" id="{E94A51C4-B4D3-F1E3-AC88-B8FC1519E08E}"/>
              </a:ext>
            </a:extLst>
          </p:cNvPr>
          <p:cNvSpPr/>
          <p:nvPr/>
        </p:nvSpPr>
        <p:spPr>
          <a:xfrm>
            <a:off x="8656320" y="1805940"/>
            <a:ext cx="1691640" cy="1508760"/>
          </a:xfrm>
          <a:prstGeom prst="rect">
            <a:avLst/>
          </a:prstGeom>
          <a:solidFill>
            <a:srgbClr val="2563AB"/>
          </a:solidFill>
          <a:ln w="12700" cap="flat" cmpd="sng">
            <a:solidFill>
              <a:srgbClr val="2563A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8;p6">
            <a:extLst>
              <a:ext uri="{FF2B5EF4-FFF2-40B4-BE49-F238E27FC236}">
                <a16:creationId xmlns:a16="http://schemas.microsoft.com/office/drawing/2014/main" id="{45D8A7D9-FAF1-F625-3340-7F1AC1882CA7}"/>
              </a:ext>
            </a:extLst>
          </p:cNvPr>
          <p:cNvSpPr/>
          <p:nvPr/>
        </p:nvSpPr>
        <p:spPr>
          <a:xfrm>
            <a:off x="8656320" y="2034540"/>
            <a:ext cx="169164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6">
            <a:extLst>
              <a:ext uri="{FF2B5EF4-FFF2-40B4-BE49-F238E27FC236}">
                <a16:creationId xmlns:a16="http://schemas.microsoft.com/office/drawing/2014/main" id="{82A8300D-0F90-7983-53A0-3FF084908A33}"/>
              </a:ext>
            </a:extLst>
          </p:cNvPr>
          <p:cNvSpPr/>
          <p:nvPr/>
        </p:nvSpPr>
        <p:spPr>
          <a:xfrm>
            <a:off x="8656320" y="2811780"/>
            <a:ext cx="169164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DB Tables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0;p6">
            <a:extLst>
              <a:ext uri="{FF2B5EF4-FFF2-40B4-BE49-F238E27FC236}">
                <a16:creationId xmlns:a16="http://schemas.microsoft.com/office/drawing/2014/main" id="{4188A479-0432-8056-8731-C73BF0B8F0EE}"/>
              </a:ext>
            </a:extLst>
          </p:cNvPr>
          <p:cNvSpPr/>
          <p:nvPr/>
        </p:nvSpPr>
        <p:spPr>
          <a:xfrm>
            <a:off x="6827520" y="3543300"/>
            <a:ext cx="1691640" cy="1508760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41;p6">
            <a:extLst>
              <a:ext uri="{FF2B5EF4-FFF2-40B4-BE49-F238E27FC236}">
                <a16:creationId xmlns:a16="http://schemas.microsoft.com/office/drawing/2014/main" id="{BE1DAD5F-6C4F-C1C7-3967-A9D9F0E92DC4}"/>
              </a:ext>
            </a:extLst>
          </p:cNvPr>
          <p:cNvSpPr/>
          <p:nvPr/>
        </p:nvSpPr>
        <p:spPr>
          <a:xfrm>
            <a:off x="6827520" y="3771900"/>
            <a:ext cx="169164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QR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42;p6">
            <a:extLst>
              <a:ext uri="{FF2B5EF4-FFF2-40B4-BE49-F238E27FC236}">
                <a16:creationId xmlns:a16="http://schemas.microsoft.com/office/drawing/2014/main" id="{C9ABA521-633D-C803-15C4-0150DDBB26E6}"/>
              </a:ext>
            </a:extLst>
          </p:cNvPr>
          <p:cNvSpPr/>
          <p:nvPr/>
        </p:nvSpPr>
        <p:spPr>
          <a:xfrm>
            <a:off x="6827520" y="4549140"/>
            <a:ext cx="169164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Code Integration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43;p6">
            <a:extLst>
              <a:ext uri="{FF2B5EF4-FFF2-40B4-BE49-F238E27FC236}">
                <a16:creationId xmlns:a16="http://schemas.microsoft.com/office/drawing/2014/main" id="{9531B0AF-2AD2-34C8-85A7-65626A2FF2CD}"/>
              </a:ext>
            </a:extLst>
          </p:cNvPr>
          <p:cNvSpPr/>
          <p:nvPr/>
        </p:nvSpPr>
        <p:spPr>
          <a:xfrm>
            <a:off x="8656320" y="3543300"/>
            <a:ext cx="1691640" cy="1508760"/>
          </a:xfrm>
          <a:prstGeom prst="rect">
            <a:avLst/>
          </a:prstGeom>
          <a:solidFill>
            <a:srgbClr val="10B981"/>
          </a:solidFill>
          <a:ln w="12700" cap="flat" cmpd="sng">
            <a:solidFill>
              <a:srgbClr val="10B98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4;p6">
            <a:extLst>
              <a:ext uri="{FF2B5EF4-FFF2-40B4-BE49-F238E27FC236}">
                <a16:creationId xmlns:a16="http://schemas.microsoft.com/office/drawing/2014/main" id="{2E210383-4D17-B77F-16FF-1DDFF1D047D6}"/>
              </a:ext>
            </a:extLst>
          </p:cNvPr>
          <p:cNvSpPr/>
          <p:nvPr/>
        </p:nvSpPr>
        <p:spPr>
          <a:xfrm>
            <a:off x="8656320" y="3771900"/>
            <a:ext cx="169164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RLS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45;p6">
            <a:extLst>
              <a:ext uri="{FF2B5EF4-FFF2-40B4-BE49-F238E27FC236}">
                <a16:creationId xmlns:a16="http://schemas.microsoft.com/office/drawing/2014/main" id="{62F7D4A6-C29E-331B-3323-D8CCA9373CB2}"/>
              </a:ext>
            </a:extLst>
          </p:cNvPr>
          <p:cNvSpPr/>
          <p:nvPr/>
        </p:nvSpPr>
        <p:spPr>
          <a:xfrm>
            <a:off x="8656320" y="4549140"/>
            <a:ext cx="169164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DB-Level Security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37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DA6C-BDE2-4449-9079-0AD14F2B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0DCA-BA0A-61DF-895E-629562B3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US" dirty="0" err="1"/>
              <a:t>ontinue</a:t>
            </a:r>
            <a:r>
              <a:rPr lang="en-US" dirty="0"/>
              <a:t>..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5005-07AC-2A00-DB45-974C5317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B3A5C"/>
                </a:solidFill>
                <a:ea typeface="Calibri"/>
                <a:sym typeface="Calibri"/>
              </a:rPr>
              <a:t>Core Features of the System</a:t>
            </a:r>
            <a:endParaRPr lang="en-US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446DA-2B80-FB4C-43CE-7219107B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1C063-2451-915D-3F94-3BB77427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Google Shape;309;p10">
            <a:extLst>
              <a:ext uri="{FF2B5EF4-FFF2-40B4-BE49-F238E27FC236}">
                <a16:creationId xmlns:a16="http://schemas.microsoft.com/office/drawing/2014/main" id="{B138C69D-BE3C-D9D3-36F1-AFBEE1FE36BE}"/>
              </a:ext>
            </a:extLst>
          </p:cNvPr>
          <p:cNvSpPr/>
          <p:nvPr/>
        </p:nvSpPr>
        <p:spPr>
          <a:xfrm>
            <a:off x="1935480" y="1911096"/>
            <a:ext cx="2651760" cy="15087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BEAFE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0;p10">
            <a:extLst>
              <a:ext uri="{FF2B5EF4-FFF2-40B4-BE49-F238E27FC236}">
                <a16:creationId xmlns:a16="http://schemas.microsoft.com/office/drawing/2014/main" id="{514E5649-6854-68E5-7531-DE104C7709A2}"/>
              </a:ext>
            </a:extLst>
          </p:cNvPr>
          <p:cNvSpPr/>
          <p:nvPr/>
        </p:nvSpPr>
        <p:spPr>
          <a:xfrm>
            <a:off x="1935480" y="1911096"/>
            <a:ext cx="2651760" cy="502920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311;p10">
            <a:extLst>
              <a:ext uri="{FF2B5EF4-FFF2-40B4-BE49-F238E27FC236}">
                <a16:creationId xmlns:a16="http://schemas.microsoft.com/office/drawing/2014/main" id="{693324FB-81FA-6C4C-1E54-D0E1299B69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3496" y="1993392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12;p10">
            <a:extLst>
              <a:ext uri="{FF2B5EF4-FFF2-40B4-BE49-F238E27FC236}">
                <a16:creationId xmlns:a16="http://schemas.microsoft.com/office/drawing/2014/main" id="{0B3607F4-24E3-EBEB-2082-6003BF06DDAD}"/>
              </a:ext>
            </a:extLst>
          </p:cNvPr>
          <p:cNvSpPr/>
          <p:nvPr/>
        </p:nvSpPr>
        <p:spPr>
          <a:xfrm>
            <a:off x="2465832" y="1993392"/>
            <a:ext cx="20116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Asset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Lifecycle</a:t>
            </a:r>
            <a:endParaRPr sz="16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0" name="Google Shape;313;p10">
            <a:extLst>
              <a:ext uri="{FF2B5EF4-FFF2-40B4-BE49-F238E27FC236}">
                <a16:creationId xmlns:a16="http://schemas.microsoft.com/office/drawing/2014/main" id="{7CD58C28-9A58-1026-C15D-6A34BD675B30}"/>
              </a:ext>
            </a:extLst>
          </p:cNvPr>
          <p:cNvSpPr/>
          <p:nvPr/>
        </p:nvSpPr>
        <p:spPr>
          <a:xfrm>
            <a:off x="2045208" y="2478024"/>
            <a:ext cx="243230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Tracks every asset from Available → Issued → Maintenance → Damaged → Retired with full history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1" name="Google Shape;314;p10">
            <a:extLst>
              <a:ext uri="{FF2B5EF4-FFF2-40B4-BE49-F238E27FC236}">
                <a16:creationId xmlns:a16="http://schemas.microsoft.com/office/drawing/2014/main" id="{D6F42DD4-1E54-7CB8-9317-4BC1BF26186E}"/>
              </a:ext>
            </a:extLst>
          </p:cNvPr>
          <p:cNvSpPr/>
          <p:nvPr/>
        </p:nvSpPr>
        <p:spPr>
          <a:xfrm>
            <a:off x="4770120" y="1911096"/>
            <a:ext cx="2651760" cy="15087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BEAFE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5;p10">
            <a:extLst>
              <a:ext uri="{FF2B5EF4-FFF2-40B4-BE49-F238E27FC236}">
                <a16:creationId xmlns:a16="http://schemas.microsoft.com/office/drawing/2014/main" id="{7DDA4869-A993-3670-91C5-94B8567D80EB}"/>
              </a:ext>
            </a:extLst>
          </p:cNvPr>
          <p:cNvSpPr/>
          <p:nvPr/>
        </p:nvSpPr>
        <p:spPr>
          <a:xfrm>
            <a:off x="4770120" y="1911096"/>
            <a:ext cx="2651760" cy="502920"/>
          </a:xfrm>
          <a:prstGeom prst="rect">
            <a:avLst/>
          </a:prstGeom>
          <a:solidFill>
            <a:srgbClr val="2563AB"/>
          </a:solidFill>
          <a:ln w="12700" cap="flat" cmpd="sng">
            <a:solidFill>
              <a:srgbClr val="2563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316;p10">
            <a:extLst>
              <a:ext uri="{FF2B5EF4-FFF2-40B4-BE49-F238E27FC236}">
                <a16:creationId xmlns:a16="http://schemas.microsoft.com/office/drawing/2014/main" id="{6DF2CDC2-F746-1E38-B46C-F0A65153E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136" y="1993392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7;p10">
            <a:extLst>
              <a:ext uri="{FF2B5EF4-FFF2-40B4-BE49-F238E27FC236}">
                <a16:creationId xmlns:a16="http://schemas.microsoft.com/office/drawing/2014/main" id="{6D2F3ACC-E474-971D-144F-069B1601DBDC}"/>
              </a:ext>
            </a:extLst>
          </p:cNvPr>
          <p:cNvSpPr/>
          <p:nvPr/>
        </p:nvSpPr>
        <p:spPr>
          <a:xfrm>
            <a:off x="5300472" y="1993392"/>
            <a:ext cx="20116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Requisition Flow</a:t>
            </a:r>
            <a:endParaRPr sz="16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5" name="Google Shape;318;p10">
            <a:extLst>
              <a:ext uri="{FF2B5EF4-FFF2-40B4-BE49-F238E27FC236}">
                <a16:creationId xmlns:a16="http://schemas.microsoft.com/office/drawing/2014/main" id="{CC49E9E2-9D64-8792-6855-A702753EBDE4}"/>
              </a:ext>
            </a:extLst>
          </p:cNvPr>
          <p:cNvSpPr/>
          <p:nvPr/>
        </p:nvSpPr>
        <p:spPr>
          <a:xfrm>
            <a:off x="4879848" y="2478024"/>
            <a:ext cx="243230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Formal request-based system with multi-step approval; no informal or unrecorded distributions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6" name="Google Shape;319;p10">
            <a:extLst>
              <a:ext uri="{FF2B5EF4-FFF2-40B4-BE49-F238E27FC236}">
                <a16:creationId xmlns:a16="http://schemas.microsoft.com/office/drawing/2014/main" id="{45066152-927B-2BF0-532D-A7F6B22CCDE3}"/>
              </a:ext>
            </a:extLst>
          </p:cNvPr>
          <p:cNvSpPr/>
          <p:nvPr/>
        </p:nvSpPr>
        <p:spPr>
          <a:xfrm>
            <a:off x="7604760" y="1911096"/>
            <a:ext cx="2651760" cy="15087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BEAFE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20;p10">
            <a:extLst>
              <a:ext uri="{FF2B5EF4-FFF2-40B4-BE49-F238E27FC236}">
                <a16:creationId xmlns:a16="http://schemas.microsoft.com/office/drawing/2014/main" id="{B571D6B5-6D8C-52C2-A81B-F3A326357617}"/>
              </a:ext>
            </a:extLst>
          </p:cNvPr>
          <p:cNvSpPr/>
          <p:nvPr/>
        </p:nvSpPr>
        <p:spPr>
          <a:xfrm>
            <a:off x="7604760" y="1911096"/>
            <a:ext cx="2651760" cy="502920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321;p10">
            <a:extLst>
              <a:ext uri="{FF2B5EF4-FFF2-40B4-BE49-F238E27FC236}">
                <a16:creationId xmlns:a16="http://schemas.microsoft.com/office/drawing/2014/main" id="{138FC893-2BC9-D85D-3D4B-44073B54A8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776" y="1993392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22;p10">
            <a:extLst>
              <a:ext uri="{FF2B5EF4-FFF2-40B4-BE49-F238E27FC236}">
                <a16:creationId xmlns:a16="http://schemas.microsoft.com/office/drawing/2014/main" id="{F39439C4-987A-97DE-D4BE-1BF6870AF420}"/>
              </a:ext>
            </a:extLst>
          </p:cNvPr>
          <p:cNvSpPr/>
          <p:nvPr/>
        </p:nvSpPr>
        <p:spPr>
          <a:xfrm>
            <a:off x="8135112" y="1993392"/>
            <a:ext cx="20116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QR Code Scanning</a:t>
            </a:r>
            <a:endParaRPr sz="16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0" name="Google Shape;323;p10">
            <a:extLst>
              <a:ext uri="{FF2B5EF4-FFF2-40B4-BE49-F238E27FC236}">
                <a16:creationId xmlns:a16="http://schemas.microsoft.com/office/drawing/2014/main" id="{7ED63572-0066-46EE-7851-7D4464CB7134}"/>
              </a:ext>
            </a:extLst>
          </p:cNvPr>
          <p:cNvSpPr/>
          <p:nvPr/>
        </p:nvSpPr>
        <p:spPr>
          <a:xfrm>
            <a:off x="7714488" y="2478024"/>
            <a:ext cx="243230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Every asset has a unique QR code — scan to instantly view full details on any device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1" name="Google Shape;325;p10">
            <a:extLst>
              <a:ext uri="{FF2B5EF4-FFF2-40B4-BE49-F238E27FC236}">
                <a16:creationId xmlns:a16="http://schemas.microsoft.com/office/drawing/2014/main" id="{47B9A26C-302A-161D-B323-EECEA381711B}"/>
              </a:ext>
            </a:extLst>
          </p:cNvPr>
          <p:cNvSpPr/>
          <p:nvPr/>
        </p:nvSpPr>
        <p:spPr>
          <a:xfrm>
            <a:off x="1935480" y="3557016"/>
            <a:ext cx="2651760" cy="502920"/>
          </a:xfrm>
          <a:prstGeom prst="rect">
            <a:avLst/>
          </a:prstGeom>
          <a:solidFill>
            <a:srgbClr val="10B981"/>
          </a:solidFill>
          <a:ln w="12700" cap="flat" cmpd="sng">
            <a:solidFill>
              <a:srgbClr val="10B9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326;p10">
            <a:extLst>
              <a:ext uri="{FF2B5EF4-FFF2-40B4-BE49-F238E27FC236}">
                <a16:creationId xmlns:a16="http://schemas.microsoft.com/office/drawing/2014/main" id="{D50BA379-94D3-BCFD-6909-5FB7863FBE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3496" y="3639312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27;p10">
            <a:extLst>
              <a:ext uri="{FF2B5EF4-FFF2-40B4-BE49-F238E27FC236}">
                <a16:creationId xmlns:a16="http://schemas.microsoft.com/office/drawing/2014/main" id="{29D8618A-CA2A-4B5A-3AFC-B7231EB1A4FC}"/>
              </a:ext>
            </a:extLst>
          </p:cNvPr>
          <p:cNvSpPr/>
          <p:nvPr/>
        </p:nvSpPr>
        <p:spPr>
          <a:xfrm>
            <a:off x="2465832" y="3639312"/>
            <a:ext cx="20116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Dashboard &amp; Reports</a:t>
            </a:r>
            <a:endParaRPr sz="16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4" name="Google Shape;328;p10">
            <a:extLst>
              <a:ext uri="{FF2B5EF4-FFF2-40B4-BE49-F238E27FC236}">
                <a16:creationId xmlns:a16="http://schemas.microsoft.com/office/drawing/2014/main" id="{D30B21C7-FA4E-22F8-80B8-FA70EF643C06}"/>
              </a:ext>
            </a:extLst>
          </p:cNvPr>
          <p:cNvSpPr/>
          <p:nvPr/>
        </p:nvSpPr>
        <p:spPr>
          <a:xfrm>
            <a:off x="2045208" y="4123944"/>
            <a:ext cx="243230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Real-time analytics for admins and inventory officers: stock levels, requisition trends, overdue items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5" name="Google Shape;330;p10">
            <a:extLst>
              <a:ext uri="{FF2B5EF4-FFF2-40B4-BE49-F238E27FC236}">
                <a16:creationId xmlns:a16="http://schemas.microsoft.com/office/drawing/2014/main" id="{FF53171A-F576-A0BD-7D98-443437C8127C}"/>
              </a:ext>
            </a:extLst>
          </p:cNvPr>
          <p:cNvSpPr/>
          <p:nvPr/>
        </p:nvSpPr>
        <p:spPr>
          <a:xfrm>
            <a:off x="4770120" y="3557016"/>
            <a:ext cx="2651760" cy="502920"/>
          </a:xfrm>
          <a:prstGeom prst="rect">
            <a:avLst/>
          </a:prstGeom>
          <a:solidFill>
            <a:srgbClr val="7C3AED"/>
          </a:solidFill>
          <a:ln w="12700" cap="flat" cmpd="sng">
            <a:solidFill>
              <a:srgbClr val="7C3A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331;p10">
            <a:extLst>
              <a:ext uri="{FF2B5EF4-FFF2-40B4-BE49-F238E27FC236}">
                <a16:creationId xmlns:a16="http://schemas.microsoft.com/office/drawing/2014/main" id="{F64C1752-79E4-20DF-D1B2-1DD1A203075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8136" y="3639312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332;p10">
            <a:extLst>
              <a:ext uri="{FF2B5EF4-FFF2-40B4-BE49-F238E27FC236}">
                <a16:creationId xmlns:a16="http://schemas.microsoft.com/office/drawing/2014/main" id="{510820A4-4E81-2151-83CB-B7909AB2A504}"/>
              </a:ext>
            </a:extLst>
          </p:cNvPr>
          <p:cNvSpPr/>
          <p:nvPr/>
        </p:nvSpPr>
        <p:spPr>
          <a:xfrm>
            <a:off x="5300472" y="3639312"/>
            <a:ext cx="20116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Maintenance Logs</a:t>
            </a:r>
            <a:endParaRPr sz="16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8" name="Google Shape;333;p10">
            <a:extLst>
              <a:ext uri="{FF2B5EF4-FFF2-40B4-BE49-F238E27FC236}">
                <a16:creationId xmlns:a16="http://schemas.microsoft.com/office/drawing/2014/main" id="{353411E4-BF35-216F-172C-C115AB268C13}"/>
              </a:ext>
            </a:extLst>
          </p:cNvPr>
          <p:cNvSpPr/>
          <p:nvPr/>
        </p:nvSpPr>
        <p:spPr>
          <a:xfrm>
            <a:off x="4879848" y="4123944"/>
            <a:ext cx="243230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Structured maintenance scheduling and tracking for non-consumable assets with status progression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9" name="Google Shape;335;p10">
            <a:extLst>
              <a:ext uri="{FF2B5EF4-FFF2-40B4-BE49-F238E27FC236}">
                <a16:creationId xmlns:a16="http://schemas.microsoft.com/office/drawing/2014/main" id="{31B22525-1B19-1D17-07C8-EF81AA7883D3}"/>
              </a:ext>
            </a:extLst>
          </p:cNvPr>
          <p:cNvSpPr/>
          <p:nvPr/>
        </p:nvSpPr>
        <p:spPr>
          <a:xfrm>
            <a:off x="7604760" y="3557016"/>
            <a:ext cx="2651760" cy="502920"/>
          </a:xfrm>
          <a:prstGeom prst="rect">
            <a:avLst/>
          </a:prstGeom>
          <a:solidFill>
            <a:srgbClr val="B45309"/>
          </a:solidFill>
          <a:ln w="12700" cap="flat" cmpd="sng">
            <a:solidFill>
              <a:srgbClr val="B453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36;p10">
            <a:extLst>
              <a:ext uri="{FF2B5EF4-FFF2-40B4-BE49-F238E27FC236}">
                <a16:creationId xmlns:a16="http://schemas.microsoft.com/office/drawing/2014/main" id="{44F810A4-0922-D816-5256-E035C297A47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2776" y="3639312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37;p10">
            <a:extLst>
              <a:ext uri="{FF2B5EF4-FFF2-40B4-BE49-F238E27FC236}">
                <a16:creationId xmlns:a16="http://schemas.microsoft.com/office/drawing/2014/main" id="{FD522AA6-BCAB-CDF4-CA8D-2E6E4FA3E26E}"/>
              </a:ext>
            </a:extLst>
          </p:cNvPr>
          <p:cNvSpPr/>
          <p:nvPr/>
        </p:nvSpPr>
        <p:spPr>
          <a:xfrm>
            <a:off x="8135112" y="3639312"/>
            <a:ext cx="20116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Audit Trail</a:t>
            </a:r>
            <a:endParaRPr sz="16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2" name="Google Shape;338;p10">
            <a:extLst>
              <a:ext uri="{FF2B5EF4-FFF2-40B4-BE49-F238E27FC236}">
                <a16:creationId xmlns:a16="http://schemas.microsoft.com/office/drawing/2014/main" id="{7BF23123-09E5-4ABA-ADC2-799518442E31}"/>
              </a:ext>
            </a:extLst>
          </p:cNvPr>
          <p:cNvSpPr/>
          <p:nvPr/>
        </p:nvSpPr>
        <p:spPr>
          <a:xfrm>
            <a:off x="7714488" y="4123944"/>
            <a:ext cx="243230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Append-only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activity_logs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table captures every action — user, time, module, and full metadata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33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Literature Review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997BFB-8F6D-91AD-D403-8EB3A522C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300261"/>
              </p:ext>
            </p:extLst>
          </p:nvPr>
        </p:nvGraphicFramePr>
        <p:xfrm>
          <a:off x="924674" y="1119883"/>
          <a:ext cx="10064020" cy="6288786"/>
        </p:xfrm>
        <a:graphic>
          <a:graphicData uri="http://schemas.openxmlformats.org/drawingml/2006/table">
            <a:tbl>
              <a:tblPr/>
              <a:tblGrid>
                <a:gridCol w="2387485">
                  <a:extLst>
                    <a:ext uri="{9D8B030D-6E8A-4147-A177-3AD203B41FA5}">
                      <a16:colId xmlns:a16="http://schemas.microsoft.com/office/drawing/2014/main" val="1793273046"/>
                    </a:ext>
                  </a:extLst>
                </a:gridCol>
                <a:gridCol w="2558845">
                  <a:extLst>
                    <a:ext uri="{9D8B030D-6E8A-4147-A177-3AD203B41FA5}">
                      <a16:colId xmlns:a16="http://schemas.microsoft.com/office/drawing/2014/main" val="3403425589"/>
                    </a:ext>
                  </a:extLst>
                </a:gridCol>
                <a:gridCol w="2558845">
                  <a:extLst>
                    <a:ext uri="{9D8B030D-6E8A-4147-A177-3AD203B41FA5}">
                      <a16:colId xmlns:a16="http://schemas.microsoft.com/office/drawing/2014/main" val="4273949529"/>
                    </a:ext>
                  </a:extLst>
                </a:gridCol>
                <a:gridCol w="2558845">
                  <a:extLst>
                    <a:ext uri="{9D8B030D-6E8A-4147-A177-3AD203B41FA5}">
                      <a16:colId xmlns:a16="http://schemas.microsoft.com/office/drawing/2014/main" val="4187276913"/>
                    </a:ext>
                  </a:extLst>
                </a:gridCol>
              </a:tblGrid>
              <a:tr h="5052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Theme/Focus</a:t>
                      </a:r>
                      <a:endParaRPr lang="en-US" sz="1600" dirty="0">
                        <a:solidFill>
                          <a:srgbClr val="000099"/>
                        </a:solidFill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Key Concepts &amp; Literature Summary</a:t>
                      </a:r>
                    </a:p>
                    <a:p>
                      <a:pPr algn="ctr">
                        <a:buNone/>
                      </a:pPr>
                      <a:endParaRPr lang="en-US" sz="1600" dirty="0">
                        <a:solidFill>
                          <a:srgbClr val="000099"/>
                        </a:solidFill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Key Benefits/Outcomes</a:t>
                      </a:r>
                      <a:endParaRPr lang="en-US" sz="1600" dirty="0">
                        <a:solidFill>
                          <a:srgbClr val="000099"/>
                        </a:solidFill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Suggested Reference(s)</a:t>
                      </a:r>
                      <a:endParaRPr lang="en-US" sz="1600" dirty="0">
                        <a:solidFill>
                          <a:srgbClr val="000099"/>
                        </a:solidFill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359240"/>
                  </a:ext>
                </a:extLst>
              </a:tr>
              <a:tr h="960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Operational Efficiency</a:t>
                      </a:r>
                      <a:endParaRPr lang="en-US" sz="160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Moving from manual/paper tracking to digital/automated solutions is crucial.</a:t>
                      </a:r>
                    </a:p>
                    <a:p>
                      <a:pPr algn="ctr">
                        <a:buNone/>
                      </a:pPr>
                      <a:endParaRPr lang="en-US" sz="160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Reduces manual labor, prevents stock-outs or overstocking, ensures academic continuity.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60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Squalio (2025); Jones et al. (2023)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768203"/>
                  </a:ext>
                </a:extLst>
              </a:tr>
              <a:tr h="960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Lifecycle Management</a:t>
                      </a:r>
                      <a:endParaRPr lang="en-US" sz="160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Centralized systems are necessary to track assets from procurement to retirement.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Enables comprehensive asset tracking; supports maintenance and upgrade scheduling.</a:t>
                      </a:r>
                    </a:p>
                    <a:p>
                      <a:pPr algn="ctr">
                        <a:buNone/>
                      </a:pPr>
                      <a:endParaRPr lang="en-US" sz="160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Camu (2026); Kumar (2024)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741629"/>
                  </a:ext>
                </a:extLst>
              </a:tr>
              <a:tr h="960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Technology Integration</a:t>
                      </a:r>
                      <a:endParaRPr lang="en-US" sz="160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Modern solutions require cloud-based platforms and IoT for monitoring.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Provides flexibility, enhances data transparency, and allows for remote asset tracking.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a-DK" sz="1600" dirty="0"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Wang et al. (2021); Smith &amp; Johnson (2021)</a:t>
                      </a: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429072"/>
                  </a:ext>
                </a:extLst>
              </a:tr>
              <a:tr h="643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617391"/>
                  </a:ext>
                </a:extLst>
              </a:tr>
              <a:tr h="643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270030"/>
                  </a:ext>
                </a:extLst>
              </a:tr>
              <a:tr h="643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50" dirty="0">
                        <a:effectLst/>
                        <a:latin typeface="Aptos Serif" panose="02020604070405020304" pitchFamily="18" charset="0"/>
                        <a:cs typeface="Aptos Serif" panose="02020604070405020304" pitchFamily="18" charset="0"/>
                      </a:endParaRPr>
                    </a:p>
                  </a:txBody>
                  <a:tcPr marL="53003" marR="53003" marT="26502" marB="2650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43407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6325B-F2EB-3192-DD1A-ACD39862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79C57-4BCD-BD6A-3993-C9FAACD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912" y="6356350"/>
            <a:ext cx="515080" cy="365125"/>
          </a:xfrm>
        </p:spPr>
        <p:txBody>
          <a:bodyPr/>
          <a:lstStyle/>
          <a:p>
            <a:pPr algn="l"/>
            <a:fld id="{45C00377-489B-40EC-B059-26BDDD2E89B9}" type="slidenum">
              <a:rPr lang="en-US" smtClean="0"/>
              <a:pPr algn="l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D1DF7-88CC-6E12-1395-5854D61E6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3FB3-EFB4-A4CA-2FB3-1AB0F364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Conceptual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5E8A-41DA-8388-8484-149D390C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3394"/>
            <a:ext cx="11030680" cy="520356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b="1" dirty="0">
                <a:solidFill>
                  <a:srgbClr val="1B3A5C"/>
                </a:solidFill>
                <a:ea typeface="Calibri"/>
                <a:sym typeface="Calibri"/>
              </a:rPr>
              <a:t>System Architecture &amp; Technology Stack</a:t>
            </a:r>
            <a:endParaRPr lang="en-US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18C04-C1AD-664D-A887-F44E7B51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429E7-3982-6B75-0019-6691BB33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Google Shape;159;p7">
            <a:extLst>
              <a:ext uri="{FF2B5EF4-FFF2-40B4-BE49-F238E27FC236}">
                <a16:creationId xmlns:a16="http://schemas.microsoft.com/office/drawing/2014/main" id="{700E3D91-787C-11D4-18D0-A3B38F480235}"/>
              </a:ext>
            </a:extLst>
          </p:cNvPr>
          <p:cNvCxnSpPr/>
          <p:nvPr/>
        </p:nvCxnSpPr>
        <p:spPr>
          <a:xfrm>
            <a:off x="1903476" y="1783080"/>
            <a:ext cx="8321040" cy="0"/>
          </a:xfrm>
          <a:prstGeom prst="straightConnector1">
            <a:avLst/>
          </a:prstGeom>
          <a:noFill/>
          <a:ln w="10150" cap="flat" cmpd="sng">
            <a:solidFill>
              <a:srgbClr val="CBD5E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60;p7">
            <a:extLst>
              <a:ext uri="{FF2B5EF4-FFF2-40B4-BE49-F238E27FC236}">
                <a16:creationId xmlns:a16="http://schemas.microsoft.com/office/drawing/2014/main" id="{91A44E1D-A435-6188-8AD2-E2C9DAD00D61}"/>
              </a:ext>
            </a:extLst>
          </p:cNvPr>
          <p:cNvSpPr/>
          <p:nvPr/>
        </p:nvSpPr>
        <p:spPr>
          <a:xfrm>
            <a:off x="1903476" y="1911096"/>
            <a:ext cx="5486400" cy="841248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61;p7">
            <a:extLst>
              <a:ext uri="{FF2B5EF4-FFF2-40B4-BE49-F238E27FC236}">
                <a16:creationId xmlns:a16="http://schemas.microsoft.com/office/drawing/2014/main" id="{B9594F7D-7AAE-F28F-0882-63C0DDE29B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6356" y="209397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2;p7">
            <a:extLst>
              <a:ext uri="{FF2B5EF4-FFF2-40B4-BE49-F238E27FC236}">
                <a16:creationId xmlns:a16="http://schemas.microsoft.com/office/drawing/2014/main" id="{4B0818A9-0F88-E375-E4CA-F5C1863D621F}"/>
              </a:ext>
            </a:extLst>
          </p:cNvPr>
          <p:cNvSpPr/>
          <p:nvPr/>
        </p:nvSpPr>
        <p:spPr>
          <a:xfrm>
            <a:off x="2680716" y="1965960"/>
            <a:ext cx="448056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Presentation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Tier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3;p7">
            <a:extLst>
              <a:ext uri="{FF2B5EF4-FFF2-40B4-BE49-F238E27FC236}">
                <a16:creationId xmlns:a16="http://schemas.microsoft.com/office/drawing/2014/main" id="{D5951AA8-2337-59F9-1B8D-B07EA11D9243}"/>
              </a:ext>
            </a:extLst>
          </p:cNvPr>
          <p:cNvSpPr/>
          <p:nvPr/>
        </p:nvSpPr>
        <p:spPr>
          <a:xfrm>
            <a:off x="2680716" y="2295144"/>
            <a:ext cx="292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BEAFE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React 18 + </a:t>
            </a:r>
            <a:r>
              <a:rPr lang="en-US" b="0" i="0" u="none" strike="noStrike" cap="none" dirty="0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TypeScript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1" name="Google Shape;164;p7">
            <a:extLst>
              <a:ext uri="{FF2B5EF4-FFF2-40B4-BE49-F238E27FC236}">
                <a16:creationId xmlns:a16="http://schemas.microsoft.com/office/drawing/2014/main" id="{4EED143D-2540-380C-73E7-707CF6D214DA}"/>
              </a:ext>
            </a:extLst>
          </p:cNvPr>
          <p:cNvSpPr/>
          <p:nvPr/>
        </p:nvSpPr>
        <p:spPr>
          <a:xfrm>
            <a:off x="2680716" y="2505456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ECBFA"/>
              </a:buClr>
              <a:buSzPts val="950"/>
              <a:buFont typeface="Calibri"/>
              <a:buNone/>
            </a:pPr>
            <a:r>
              <a:rPr lang="en-US" sz="950" b="0" i="0" u="none" strike="noStrike" cap="none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Tailwind CSS  ·  Vite  ·  </a:t>
            </a:r>
            <a:r>
              <a:rPr lang="en-US" sz="1000" b="0" i="0" u="none" strike="noStrike" cap="none" dirty="0" err="1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TanStack</a:t>
            </a:r>
            <a:r>
              <a:rPr lang="en-US" sz="950" b="0" i="0" u="none" strike="noStrike" cap="none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Query</a:t>
            </a:r>
            <a:endParaRPr sz="9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2" name="Google Shape;165;p7">
            <a:extLst>
              <a:ext uri="{FF2B5EF4-FFF2-40B4-BE49-F238E27FC236}">
                <a16:creationId xmlns:a16="http://schemas.microsoft.com/office/drawing/2014/main" id="{123C3821-E2DF-13A3-3171-D84B66937464}"/>
              </a:ext>
            </a:extLst>
          </p:cNvPr>
          <p:cNvSpPr/>
          <p:nvPr/>
        </p:nvSpPr>
        <p:spPr>
          <a:xfrm>
            <a:off x="1903476" y="3008376"/>
            <a:ext cx="5486400" cy="841248"/>
          </a:xfrm>
          <a:prstGeom prst="rect">
            <a:avLst/>
          </a:prstGeom>
          <a:solidFill>
            <a:srgbClr val="2563AB"/>
          </a:solidFill>
          <a:ln w="12700" cap="flat" cmpd="sng">
            <a:solidFill>
              <a:srgbClr val="2563A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66;p7">
            <a:extLst>
              <a:ext uri="{FF2B5EF4-FFF2-40B4-BE49-F238E27FC236}">
                <a16:creationId xmlns:a16="http://schemas.microsoft.com/office/drawing/2014/main" id="{95E9CFA8-E74D-5AE6-BB2E-B30015CDB0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6356" y="319125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7;p7">
            <a:extLst>
              <a:ext uri="{FF2B5EF4-FFF2-40B4-BE49-F238E27FC236}">
                <a16:creationId xmlns:a16="http://schemas.microsoft.com/office/drawing/2014/main" id="{9DFC3B9A-2476-CA84-D545-E05999F06A9D}"/>
              </a:ext>
            </a:extLst>
          </p:cNvPr>
          <p:cNvSpPr/>
          <p:nvPr/>
        </p:nvSpPr>
        <p:spPr>
          <a:xfrm>
            <a:off x="2680716" y="3063240"/>
            <a:ext cx="448056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Application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Tier</a:t>
            </a:r>
            <a:endParaRPr sz="13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7F868934-4AF5-8971-020A-D8FE018F350C}"/>
              </a:ext>
            </a:extLst>
          </p:cNvPr>
          <p:cNvSpPr/>
          <p:nvPr/>
        </p:nvSpPr>
        <p:spPr>
          <a:xfrm>
            <a:off x="2680716" y="3392424"/>
            <a:ext cx="292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BEAFE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Express JS</a:t>
            </a:r>
            <a:r>
              <a:rPr lang="en-US" sz="1200" b="0" i="0" u="none" strike="noStrike" cap="none" dirty="0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(</a:t>
            </a:r>
            <a:r>
              <a:rPr lang="en-US" b="0" i="0" u="none" strike="noStrike" cap="none" dirty="0" err="1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PostgREST</a:t>
            </a:r>
            <a:r>
              <a:rPr lang="en-US" sz="1200" b="0" i="0" u="none" strike="noStrike" cap="none" dirty="0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6" name="Google Shape;169;p7">
            <a:extLst>
              <a:ext uri="{FF2B5EF4-FFF2-40B4-BE49-F238E27FC236}">
                <a16:creationId xmlns:a16="http://schemas.microsoft.com/office/drawing/2014/main" id="{61BDDFF1-5E3B-5D95-40D6-FFBF02F0DC9A}"/>
              </a:ext>
            </a:extLst>
          </p:cNvPr>
          <p:cNvSpPr/>
          <p:nvPr/>
        </p:nvSpPr>
        <p:spPr>
          <a:xfrm>
            <a:off x="2680716" y="3602736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ECBFA"/>
              </a:buClr>
              <a:buSzPts val="950"/>
              <a:buFont typeface="Calibri"/>
              <a:buNone/>
            </a:pPr>
            <a:r>
              <a:rPr lang="en-US" sz="950" b="0" i="0" u="none" strike="noStrike" cap="none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RESTful API  ·  </a:t>
            </a:r>
            <a:r>
              <a:rPr lang="en-US" sz="1000" b="0" i="0" u="none" strike="noStrike" cap="none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Real-time</a:t>
            </a:r>
            <a:r>
              <a:rPr lang="en-US" sz="950" b="0" i="0" u="none" strike="noStrike" cap="none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</a:t>
            </a:r>
            <a:r>
              <a:rPr lang="en-US" sz="950" b="0" i="0" u="none" strike="noStrike" cap="none" dirty="0" err="1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WebSockets</a:t>
            </a:r>
            <a:endParaRPr sz="9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17" name="Google Shape;170;p7">
            <a:extLst>
              <a:ext uri="{FF2B5EF4-FFF2-40B4-BE49-F238E27FC236}">
                <a16:creationId xmlns:a16="http://schemas.microsoft.com/office/drawing/2014/main" id="{FA3F8473-1B79-4B5A-E27B-D2A407D12B76}"/>
              </a:ext>
            </a:extLst>
          </p:cNvPr>
          <p:cNvSpPr/>
          <p:nvPr/>
        </p:nvSpPr>
        <p:spPr>
          <a:xfrm>
            <a:off x="1903476" y="4105656"/>
            <a:ext cx="5486400" cy="841248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8100000" algn="bl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71;p7">
            <a:extLst>
              <a:ext uri="{FF2B5EF4-FFF2-40B4-BE49-F238E27FC236}">
                <a16:creationId xmlns:a16="http://schemas.microsoft.com/office/drawing/2014/main" id="{50C611CA-0571-80E8-0A66-18B626F6A1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6356" y="4288536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2;p7">
            <a:extLst>
              <a:ext uri="{FF2B5EF4-FFF2-40B4-BE49-F238E27FC236}">
                <a16:creationId xmlns:a16="http://schemas.microsoft.com/office/drawing/2014/main" id="{37DC2334-46DF-3B7D-CC82-E3FF49C36273}"/>
              </a:ext>
            </a:extLst>
          </p:cNvPr>
          <p:cNvSpPr/>
          <p:nvPr/>
        </p:nvSpPr>
        <p:spPr>
          <a:xfrm>
            <a:off x="2680716" y="4160520"/>
            <a:ext cx="448056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Data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Tier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3;p7">
            <a:extLst>
              <a:ext uri="{FF2B5EF4-FFF2-40B4-BE49-F238E27FC236}">
                <a16:creationId xmlns:a16="http://schemas.microsoft.com/office/drawing/2014/main" id="{3A7E62C2-9492-96D8-252B-46F2AFFDA849}"/>
              </a:ext>
            </a:extLst>
          </p:cNvPr>
          <p:cNvSpPr/>
          <p:nvPr/>
        </p:nvSpPr>
        <p:spPr>
          <a:xfrm>
            <a:off x="2680716" y="4489704"/>
            <a:ext cx="292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BEAFE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DBEAFE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PostgreSQL</a:t>
            </a:r>
            <a:r>
              <a:rPr lang="en-US" sz="1200" b="0" i="0" u="none" strike="noStrike" cap="none" dirty="0">
                <a:solidFill>
                  <a:srgbClr val="DBEAFE"/>
                </a:solidFill>
                <a:latin typeface="Calibri"/>
                <a:ea typeface="Calibri"/>
                <a:cs typeface="Calibri"/>
                <a:sym typeface="Calibri"/>
              </a:rPr>
              <a:t> 15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74;p7">
            <a:extLst>
              <a:ext uri="{FF2B5EF4-FFF2-40B4-BE49-F238E27FC236}">
                <a16:creationId xmlns:a16="http://schemas.microsoft.com/office/drawing/2014/main" id="{2437329C-A0B6-D322-A991-7835342BE647}"/>
              </a:ext>
            </a:extLst>
          </p:cNvPr>
          <p:cNvSpPr/>
          <p:nvPr/>
        </p:nvSpPr>
        <p:spPr>
          <a:xfrm>
            <a:off x="2680716" y="4700016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ECBFA"/>
              </a:buClr>
              <a:buSzPts val="950"/>
              <a:buFont typeface="Calibri"/>
              <a:buNone/>
            </a:pPr>
            <a:r>
              <a:rPr lang="en-US" sz="950" b="0" i="0" u="none" strike="noStrike" cap="none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Row-Level Security  ·  </a:t>
            </a:r>
            <a:r>
              <a:rPr lang="en-US" sz="950" dirty="0">
                <a:solidFill>
                  <a:srgbClr val="AECBFA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JWT Auth</a:t>
            </a:r>
            <a:endParaRPr sz="95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cxnSp>
        <p:nvCxnSpPr>
          <p:cNvPr id="22" name="Google Shape;175;p7">
            <a:extLst>
              <a:ext uri="{FF2B5EF4-FFF2-40B4-BE49-F238E27FC236}">
                <a16:creationId xmlns:a16="http://schemas.microsoft.com/office/drawing/2014/main" id="{B81DEA6B-8D0D-E838-DB25-C3C1017551B2}"/>
              </a:ext>
            </a:extLst>
          </p:cNvPr>
          <p:cNvCxnSpPr/>
          <p:nvPr/>
        </p:nvCxnSpPr>
        <p:spPr>
          <a:xfrm>
            <a:off x="4646676" y="2761488"/>
            <a:ext cx="0" cy="246888"/>
          </a:xfrm>
          <a:prstGeom prst="straightConnector1">
            <a:avLst/>
          </a:prstGeom>
          <a:noFill/>
          <a:ln w="19050" cap="flat" cmpd="sng">
            <a:solidFill>
              <a:srgbClr val="CBD5E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" name="Google Shape;176;p7">
            <a:extLst>
              <a:ext uri="{FF2B5EF4-FFF2-40B4-BE49-F238E27FC236}">
                <a16:creationId xmlns:a16="http://schemas.microsoft.com/office/drawing/2014/main" id="{E021A443-F7CC-3A14-0361-4172DF83843A}"/>
              </a:ext>
            </a:extLst>
          </p:cNvPr>
          <p:cNvCxnSpPr/>
          <p:nvPr/>
        </p:nvCxnSpPr>
        <p:spPr>
          <a:xfrm>
            <a:off x="4646676" y="3858768"/>
            <a:ext cx="0" cy="246888"/>
          </a:xfrm>
          <a:prstGeom prst="straightConnector1">
            <a:avLst/>
          </a:prstGeom>
          <a:noFill/>
          <a:ln w="19050" cap="flat" cmpd="sng">
            <a:solidFill>
              <a:srgbClr val="CBD5E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" name="Google Shape;178;p7">
            <a:extLst>
              <a:ext uri="{FF2B5EF4-FFF2-40B4-BE49-F238E27FC236}">
                <a16:creationId xmlns:a16="http://schemas.microsoft.com/office/drawing/2014/main" id="{D0855C59-DB59-DA21-AF5E-427803E42AA2}"/>
              </a:ext>
            </a:extLst>
          </p:cNvPr>
          <p:cNvSpPr/>
          <p:nvPr/>
        </p:nvSpPr>
        <p:spPr>
          <a:xfrm>
            <a:off x="7572756" y="2368296"/>
            <a:ext cx="1298448" cy="384048"/>
          </a:xfrm>
          <a:prstGeom prst="rect">
            <a:avLst/>
          </a:prstGeom>
          <a:solidFill>
            <a:srgbClr val="0EA5E9"/>
          </a:solidFill>
          <a:ln w="12700" cap="flat" cmpd="sng">
            <a:solidFill>
              <a:srgbClr val="0EA5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9;p7">
            <a:extLst>
              <a:ext uri="{FF2B5EF4-FFF2-40B4-BE49-F238E27FC236}">
                <a16:creationId xmlns:a16="http://schemas.microsoft.com/office/drawing/2014/main" id="{9C4B45F0-1BBB-ECAA-BD82-7D84FE03C38A}"/>
              </a:ext>
            </a:extLst>
          </p:cNvPr>
          <p:cNvSpPr/>
          <p:nvPr/>
        </p:nvSpPr>
        <p:spPr>
          <a:xfrm>
            <a:off x="7572756" y="2368296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React</a:t>
            </a:r>
            <a:r>
              <a:rPr lang="en-US" sz="10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18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6" name="Google Shape;180;p7">
            <a:extLst>
              <a:ext uri="{FF2B5EF4-FFF2-40B4-BE49-F238E27FC236}">
                <a16:creationId xmlns:a16="http://schemas.microsoft.com/office/drawing/2014/main" id="{F224D122-38DA-2720-1093-F6104063BEB6}"/>
              </a:ext>
            </a:extLst>
          </p:cNvPr>
          <p:cNvSpPr/>
          <p:nvPr/>
        </p:nvSpPr>
        <p:spPr>
          <a:xfrm>
            <a:off x="8990076" y="2368296"/>
            <a:ext cx="1298448" cy="384048"/>
          </a:xfrm>
          <a:prstGeom prst="rect">
            <a:avLst/>
          </a:prstGeom>
          <a:solidFill>
            <a:srgbClr val="3B82F6"/>
          </a:solidFill>
          <a:ln w="12700" cap="flat" cmpd="sng">
            <a:solidFill>
              <a:srgbClr val="3B82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81;p7">
            <a:extLst>
              <a:ext uri="{FF2B5EF4-FFF2-40B4-BE49-F238E27FC236}">
                <a16:creationId xmlns:a16="http://schemas.microsoft.com/office/drawing/2014/main" id="{C90DF319-4E50-D2E0-6C06-368E5235A283}"/>
              </a:ext>
            </a:extLst>
          </p:cNvPr>
          <p:cNvSpPr/>
          <p:nvPr/>
        </p:nvSpPr>
        <p:spPr>
          <a:xfrm>
            <a:off x="8990076" y="2368296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TypeScript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28" name="Google Shape;182;p7">
            <a:extLst>
              <a:ext uri="{FF2B5EF4-FFF2-40B4-BE49-F238E27FC236}">
                <a16:creationId xmlns:a16="http://schemas.microsoft.com/office/drawing/2014/main" id="{58F0C455-4875-EFDD-0F0D-C8B4F6FC1172}"/>
              </a:ext>
            </a:extLst>
          </p:cNvPr>
          <p:cNvSpPr/>
          <p:nvPr/>
        </p:nvSpPr>
        <p:spPr>
          <a:xfrm>
            <a:off x="7572756" y="2935224"/>
            <a:ext cx="1298448" cy="384048"/>
          </a:xfrm>
          <a:prstGeom prst="rect">
            <a:avLst/>
          </a:prstGeom>
          <a:solidFill>
            <a:srgbClr val="10B981"/>
          </a:solidFill>
          <a:ln w="12700" cap="flat" cmpd="sng">
            <a:solidFill>
              <a:srgbClr val="10B9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83;p7">
            <a:extLst>
              <a:ext uri="{FF2B5EF4-FFF2-40B4-BE49-F238E27FC236}">
                <a16:creationId xmlns:a16="http://schemas.microsoft.com/office/drawing/2014/main" id="{D634096C-082F-181F-1A80-16AEBA98C7FF}"/>
              </a:ext>
            </a:extLst>
          </p:cNvPr>
          <p:cNvSpPr/>
          <p:nvPr/>
        </p:nvSpPr>
        <p:spPr>
          <a:xfrm>
            <a:off x="7572756" y="2935224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GB" sz="1000" b="1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E</a:t>
            </a:r>
            <a:r>
              <a:rPr lang="en-US" sz="1050" b="1" dirty="0" err="1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xpress</a:t>
            </a:r>
            <a:r>
              <a:rPr lang="en-US" sz="1000" b="1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JS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0" name="Google Shape;184;p7">
            <a:extLst>
              <a:ext uri="{FF2B5EF4-FFF2-40B4-BE49-F238E27FC236}">
                <a16:creationId xmlns:a16="http://schemas.microsoft.com/office/drawing/2014/main" id="{FCE8904D-A665-765B-BA4B-24AA76D780FE}"/>
              </a:ext>
            </a:extLst>
          </p:cNvPr>
          <p:cNvSpPr/>
          <p:nvPr/>
        </p:nvSpPr>
        <p:spPr>
          <a:xfrm>
            <a:off x="8990076" y="2935224"/>
            <a:ext cx="1298448" cy="384048"/>
          </a:xfrm>
          <a:prstGeom prst="rect">
            <a:avLst/>
          </a:prstGeom>
          <a:solidFill>
            <a:srgbClr val="1B3A5C"/>
          </a:solidFill>
          <a:ln w="12700" cap="flat" cmpd="sng">
            <a:solidFill>
              <a:srgbClr val="1B3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85;p7">
            <a:extLst>
              <a:ext uri="{FF2B5EF4-FFF2-40B4-BE49-F238E27FC236}">
                <a16:creationId xmlns:a16="http://schemas.microsoft.com/office/drawing/2014/main" id="{87E9F043-B556-AADC-2B78-55047CED7D4D}"/>
              </a:ext>
            </a:extLst>
          </p:cNvPr>
          <p:cNvSpPr/>
          <p:nvPr/>
        </p:nvSpPr>
        <p:spPr>
          <a:xfrm>
            <a:off x="8990076" y="2935224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PostgreSQL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2" name="Google Shape;186;p7">
            <a:extLst>
              <a:ext uri="{FF2B5EF4-FFF2-40B4-BE49-F238E27FC236}">
                <a16:creationId xmlns:a16="http://schemas.microsoft.com/office/drawing/2014/main" id="{938337DF-4AE8-727B-64AA-EF743475640E}"/>
              </a:ext>
            </a:extLst>
          </p:cNvPr>
          <p:cNvSpPr/>
          <p:nvPr/>
        </p:nvSpPr>
        <p:spPr>
          <a:xfrm>
            <a:off x="7572756" y="3502152"/>
            <a:ext cx="1298448" cy="384048"/>
          </a:xfrm>
          <a:prstGeom prst="rect">
            <a:avLst/>
          </a:prstGeom>
          <a:solidFill>
            <a:srgbClr val="06B6D4"/>
          </a:solidFill>
          <a:ln w="12700" cap="flat" cmpd="sng">
            <a:solidFill>
              <a:srgbClr val="06B6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87;p7">
            <a:extLst>
              <a:ext uri="{FF2B5EF4-FFF2-40B4-BE49-F238E27FC236}">
                <a16:creationId xmlns:a16="http://schemas.microsoft.com/office/drawing/2014/main" id="{11ACCEBD-E49E-C62D-2C6A-13FDD44E7924}"/>
              </a:ext>
            </a:extLst>
          </p:cNvPr>
          <p:cNvSpPr/>
          <p:nvPr/>
        </p:nvSpPr>
        <p:spPr>
          <a:xfrm>
            <a:off x="7572756" y="3502152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Tailwind CSS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4" name="Google Shape;188;p7">
            <a:extLst>
              <a:ext uri="{FF2B5EF4-FFF2-40B4-BE49-F238E27FC236}">
                <a16:creationId xmlns:a16="http://schemas.microsoft.com/office/drawing/2014/main" id="{E2206ED2-A0F5-7006-60F8-12ED07D2E3C5}"/>
              </a:ext>
            </a:extLst>
          </p:cNvPr>
          <p:cNvSpPr/>
          <p:nvPr/>
        </p:nvSpPr>
        <p:spPr>
          <a:xfrm>
            <a:off x="8990076" y="3502152"/>
            <a:ext cx="1298448" cy="384048"/>
          </a:xfrm>
          <a:prstGeom prst="rect">
            <a:avLst/>
          </a:prstGeom>
          <a:solidFill>
            <a:srgbClr val="A855F7"/>
          </a:solidFill>
          <a:ln w="12700" cap="flat" cmpd="sng">
            <a:solidFill>
              <a:srgbClr val="A85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89;p7">
            <a:extLst>
              <a:ext uri="{FF2B5EF4-FFF2-40B4-BE49-F238E27FC236}">
                <a16:creationId xmlns:a16="http://schemas.microsoft.com/office/drawing/2014/main" id="{9C832317-3182-646B-6B5A-8AB68265E925}"/>
              </a:ext>
            </a:extLst>
          </p:cNvPr>
          <p:cNvSpPr/>
          <p:nvPr/>
        </p:nvSpPr>
        <p:spPr>
          <a:xfrm>
            <a:off x="8990076" y="3502152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Vite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6" name="Google Shape;190;p7">
            <a:extLst>
              <a:ext uri="{FF2B5EF4-FFF2-40B4-BE49-F238E27FC236}">
                <a16:creationId xmlns:a16="http://schemas.microsoft.com/office/drawing/2014/main" id="{CC709F80-1B7A-5EC6-536B-0B63310C1BA4}"/>
              </a:ext>
            </a:extLst>
          </p:cNvPr>
          <p:cNvSpPr/>
          <p:nvPr/>
        </p:nvSpPr>
        <p:spPr>
          <a:xfrm>
            <a:off x="7572756" y="4069080"/>
            <a:ext cx="1298448" cy="384048"/>
          </a:xfrm>
          <a:prstGeom prst="rect">
            <a:avLst/>
          </a:prstGeom>
          <a:solidFill>
            <a:srgbClr val="F59E0B"/>
          </a:solidFill>
          <a:ln w="12700" cap="flat" cmpd="sng">
            <a:solidFill>
              <a:srgbClr val="F59E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91;p7">
            <a:extLst>
              <a:ext uri="{FF2B5EF4-FFF2-40B4-BE49-F238E27FC236}">
                <a16:creationId xmlns:a16="http://schemas.microsoft.com/office/drawing/2014/main" id="{00C5AA4F-A2A7-ADEE-36FD-3AB9E8B367A0}"/>
              </a:ext>
            </a:extLst>
          </p:cNvPr>
          <p:cNvSpPr/>
          <p:nvPr/>
        </p:nvSpPr>
        <p:spPr>
          <a:xfrm>
            <a:off x="7572756" y="4069080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 err="1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TanStack</a:t>
            </a:r>
            <a:r>
              <a:rPr lang="en-US" sz="10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 </a:t>
            </a: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Query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  <p:sp>
        <p:nvSpPr>
          <p:cNvPr id="38" name="Google Shape;192;p7">
            <a:extLst>
              <a:ext uri="{FF2B5EF4-FFF2-40B4-BE49-F238E27FC236}">
                <a16:creationId xmlns:a16="http://schemas.microsoft.com/office/drawing/2014/main" id="{EC3CD9B6-FA7E-EBF1-DC51-CB8557200CE0}"/>
              </a:ext>
            </a:extLst>
          </p:cNvPr>
          <p:cNvSpPr/>
          <p:nvPr/>
        </p:nvSpPr>
        <p:spPr>
          <a:xfrm>
            <a:off x="8990076" y="4069080"/>
            <a:ext cx="1298448" cy="384048"/>
          </a:xfrm>
          <a:prstGeom prst="rect">
            <a:avLst/>
          </a:prstGeom>
          <a:solidFill>
            <a:srgbClr val="2563AB"/>
          </a:solidFill>
          <a:ln w="12700" cap="flat" cmpd="sng">
            <a:solidFill>
              <a:srgbClr val="2563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93;p7">
            <a:extLst>
              <a:ext uri="{FF2B5EF4-FFF2-40B4-BE49-F238E27FC236}">
                <a16:creationId xmlns:a16="http://schemas.microsoft.com/office/drawing/2014/main" id="{8843A61C-F35D-3C07-EEE1-27AC1E689655}"/>
              </a:ext>
            </a:extLst>
          </p:cNvPr>
          <p:cNvSpPr/>
          <p:nvPr/>
        </p:nvSpPr>
        <p:spPr>
          <a:xfrm>
            <a:off x="8990076" y="4069080"/>
            <a:ext cx="129844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JWT </a:t>
            </a:r>
            <a:r>
              <a:rPr lang="en-US" sz="1050" b="1" i="0" u="none" strike="noStrike" cap="none" dirty="0">
                <a:solidFill>
                  <a:srgbClr val="FFFFFF"/>
                </a:solidFill>
                <a:latin typeface="Aptos Serif" panose="02020604070405020304" pitchFamily="18" charset="0"/>
                <a:ea typeface="Calibri"/>
                <a:cs typeface="Aptos Serif" panose="02020604070405020304" pitchFamily="18" charset="0"/>
                <a:sym typeface="Calibri"/>
              </a:rPr>
              <a:t>Auth</a:t>
            </a:r>
            <a:endParaRPr sz="1000" b="0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Calibri"/>
              <a:cs typeface="Aptos Serif" panose="0202060407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B5019-DA7A-A38E-A159-A8A5B7F8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8661-7956-EB31-806B-C3D4D9DA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Continue..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5E29B-BAFA-725D-2768-9EAB60A4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1B3A5C"/>
                </a:solidFill>
                <a:ea typeface="Calibri"/>
                <a:sym typeface="Calibri"/>
              </a:rPr>
              <a:t>Role-Based Access Control — 6 User Roles</a:t>
            </a:r>
            <a:endParaRPr lang="en-US" sz="2000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20628-FD51-A767-A6DA-D81B980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6D774-BCE8-DEFB-EADD-8B0C25E4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Google Shape;207;p8">
            <a:extLst>
              <a:ext uri="{FF2B5EF4-FFF2-40B4-BE49-F238E27FC236}">
                <a16:creationId xmlns:a16="http://schemas.microsoft.com/office/drawing/2014/main" id="{9C5AB4C9-1FB6-F7AA-10B1-2F722BD5679D}"/>
              </a:ext>
            </a:extLst>
          </p:cNvPr>
          <p:cNvCxnSpPr/>
          <p:nvPr/>
        </p:nvCxnSpPr>
        <p:spPr>
          <a:xfrm>
            <a:off x="1889010" y="1664208"/>
            <a:ext cx="8321040" cy="0"/>
          </a:xfrm>
          <a:prstGeom prst="straightConnector1">
            <a:avLst/>
          </a:prstGeom>
          <a:noFill/>
          <a:ln w="10150" cap="flat" cmpd="sng">
            <a:solidFill>
              <a:srgbClr val="CBD5E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210;p8">
            <a:extLst>
              <a:ext uri="{FF2B5EF4-FFF2-40B4-BE49-F238E27FC236}">
                <a16:creationId xmlns:a16="http://schemas.microsoft.com/office/drawing/2014/main" id="{D4EB2009-DEAF-AB9A-41C4-FE0409D1B1F2}"/>
              </a:ext>
            </a:extLst>
          </p:cNvPr>
          <p:cNvSpPr/>
          <p:nvPr/>
        </p:nvSpPr>
        <p:spPr>
          <a:xfrm>
            <a:off x="2026170" y="1792224"/>
            <a:ext cx="34747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Super Admin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1;p8">
            <a:extLst>
              <a:ext uri="{FF2B5EF4-FFF2-40B4-BE49-F238E27FC236}">
                <a16:creationId xmlns:a16="http://schemas.microsoft.com/office/drawing/2014/main" id="{8238884C-EAE2-9C5B-5E3F-39B1A5E70EF1}"/>
              </a:ext>
            </a:extLst>
          </p:cNvPr>
          <p:cNvSpPr/>
          <p:nvPr/>
        </p:nvSpPr>
        <p:spPr>
          <a:xfrm>
            <a:off x="2026170" y="2194560"/>
            <a:ext cx="3794760" cy="111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lang="en-US" sz="1100" b="0" i="0" u="none" strike="noStrike" cap="none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4;p8">
            <a:extLst>
              <a:ext uri="{FF2B5EF4-FFF2-40B4-BE49-F238E27FC236}">
                <a16:creationId xmlns:a16="http://schemas.microsoft.com/office/drawing/2014/main" id="{618C2787-F2F9-F885-6DBC-525F0DF59D9F}"/>
              </a:ext>
            </a:extLst>
          </p:cNvPr>
          <p:cNvSpPr/>
          <p:nvPr/>
        </p:nvSpPr>
        <p:spPr>
          <a:xfrm>
            <a:off x="6342138" y="1792224"/>
            <a:ext cx="34747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5;p8">
            <a:extLst>
              <a:ext uri="{FF2B5EF4-FFF2-40B4-BE49-F238E27FC236}">
                <a16:creationId xmlns:a16="http://schemas.microsoft.com/office/drawing/2014/main" id="{644568A9-478E-42D4-972B-3FE98F45D25D}"/>
              </a:ext>
            </a:extLst>
          </p:cNvPr>
          <p:cNvSpPr/>
          <p:nvPr/>
        </p:nvSpPr>
        <p:spPr>
          <a:xfrm>
            <a:off x="6342138" y="2194560"/>
            <a:ext cx="379476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8;p8">
            <a:extLst>
              <a:ext uri="{FF2B5EF4-FFF2-40B4-BE49-F238E27FC236}">
                <a16:creationId xmlns:a16="http://schemas.microsoft.com/office/drawing/2014/main" id="{FAB1AE0A-4F61-0852-5725-FE0E45801279}"/>
              </a:ext>
            </a:extLst>
          </p:cNvPr>
          <p:cNvSpPr/>
          <p:nvPr/>
        </p:nvSpPr>
        <p:spPr>
          <a:xfrm>
            <a:off x="2026170" y="2962656"/>
            <a:ext cx="34747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Chairman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19;p8">
            <a:extLst>
              <a:ext uri="{FF2B5EF4-FFF2-40B4-BE49-F238E27FC236}">
                <a16:creationId xmlns:a16="http://schemas.microsoft.com/office/drawing/2014/main" id="{30BAC30E-AE24-1019-BFA3-266FED3795BF}"/>
              </a:ext>
            </a:extLst>
          </p:cNvPr>
          <p:cNvSpPr/>
          <p:nvPr/>
        </p:nvSpPr>
        <p:spPr>
          <a:xfrm>
            <a:off x="2026170" y="3364992"/>
            <a:ext cx="379476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22;p8">
            <a:extLst>
              <a:ext uri="{FF2B5EF4-FFF2-40B4-BE49-F238E27FC236}">
                <a16:creationId xmlns:a16="http://schemas.microsoft.com/office/drawing/2014/main" id="{38384CB3-6128-5F4A-C9BB-CF988C67467B}"/>
              </a:ext>
            </a:extLst>
          </p:cNvPr>
          <p:cNvSpPr/>
          <p:nvPr/>
        </p:nvSpPr>
        <p:spPr>
          <a:xfrm>
            <a:off x="6342131" y="2962661"/>
            <a:ext cx="31836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Inventory Officer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3;p8">
            <a:extLst>
              <a:ext uri="{FF2B5EF4-FFF2-40B4-BE49-F238E27FC236}">
                <a16:creationId xmlns:a16="http://schemas.microsoft.com/office/drawing/2014/main" id="{4B6B43C9-F3F1-D2FC-44DB-CBDE3471F2A0}"/>
              </a:ext>
            </a:extLst>
          </p:cNvPr>
          <p:cNvSpPr/>
          <p:nvPr/>
        </p:nvSpPr>
        <p:spPr>
          <a:xfrm>
            <a:off x="6342138" y="3364992"/>
            <a:ext cx="379476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26;p8">
            <a:extLst>
              <a:ext uri="{FF2B5EF4-FFF2-40B4-BE49-F238E27FC236}">
                <a16:creationId xmlns:a16="http://schemas.microsoft.com/office/drawing/2014/main" id="{682C4DDF-631A-D7B3-C534-E6DB0928B349}"/>
              </a:ext>
            </a:extLst>
          </p:cNvPr>
          <p:cNvSpPr/>
          <p:nvPr/>
        </p:nvSpPr>
        <p:spPr>
          <a:xfrm>
            <a:off x="2026170" y="4133088"/>
            <a:ext cx="347472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27;p8">
            <a:extLst>
              <a:ext uri="{FF2B5EF4-FFF2-40B4-BE49-F238E27FC236}">
                <a16:creationId xmlns:a16="http://schemas.microsoft.com/office/drawing/2014/main" id="{B2E23BD5-5763-321B-0505-76E8D3F236C9}"/>
              </a:ext>
            </a:extLst>
          </p:cNvPr>
          <p:cNvSpPr/>
          <p:nvPr/>
        </p:nvSpPr>
        <p:spPr>
          <a:xfrm>
            <a:off x="2026170" y="4535424"/>
            <a:ext cx="379476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30;p8">
            <a:extLst>
              <a:ext uri="{FF2B5EF4-FFF2-40B4-BE49-F238E27FC236}">
                <a16:creationId xmlns:a16="http://schemas.microsoft.com/office/drawing/2014/main" id="{00D610D5-B7B5-8ABB-8F7E-B3141E0B3297}"/>
              </a:ext>
            </a:extLst>
          </p:cNvPr>
          <p:cNvSpPr/>
          <p:nvPr/>
        </p:nvSpPr>
        <p:spPr>
          <a:xfrm>
            <a:off x="6342131" y="4133086"/>
            <a:ext cx="31836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31;p8">
            <a:extLst>
              <a:ext uri="{FF2B5EF4-FFF2-40B4-BE49-F238E27FC236}">
                <a16:creationId xmlns:a16="http://schemas.microsoft.com/office/drawing/2014/main" id="{4C7DE9E0-2225-5916-E86E-9C88B894DB7E}"/>
              </a:ext>
            </a:extLst>
          </p:cNvPr>
          <p:cNvSpPr/>
          <p:nvPr/>
        </p:nvSpPr>
        <p:spPr>
          <a:xfrm>
            <a:off x="6342138" y="4535424"/>
            <a:ext cx="379476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36;p8">
            <a:extLst>
              <a:ext uri="{FF2B5EF4-FFF2-40B4-BE49-F238E27FC236}">
                <a16:creationId xmlns:a16="http://schemas.microsoft.com/office/drawing/2014/main" id="{1D34F674-4A62-253F-9510-4AC972E8837F}"/>
              </a:ext>
            </a:extLst>
          </p:cNvPr>
          <p:cNvSpPr/>
          <p:nvPr/>
        </p:nvSpPr>
        <p:spPr>
          <a:xfrm>
            <a:off x="5610689" y="1792253"/>
            <a:ext cx="347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37;p8">
            <a:extLst>
              <a:ext uri="{FF2B5EF4-FFF2-40B4-BE49-F238E27FC236}">
                <a16:creationId xmlns:a16="http://schemas.microsoft.com/office/drawing/2014/main" id="{ACA834A8-9869-CCA0-FE17-5E8B09D65FCE}"/>
              </a:ext>
            </a:extLst>
          </p:cNvPr>
          <p:cNvSpPr/>
          <p:nvPr/>
        </p:nvSpPr>
        <p:spPr>
          <a:xfrm>
            <a:off x="5610689" y="2962678"/>
            <a:ext cx="347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38;p8">
            <a:extLst>
              <a:ext uri="{FF2B5EF4-FFF2-40B4-BE49-F238E27FC236}">
                <a16:creationId xmlns:a16="http://schemas.microsoft.com/office/drawing/2014/main" id="{D8FD0451-2575-73EF-103C-691563B2BD8B}"/>
              </a:ext>
            </a:extLst>
          </p:cNvPr>
          <p:cNvSpPr/>
          <p:nvPr/>
        </p:nvSpPr>
        <p:spPr>
          <a:xfrm>
            <a:off x="5610689" y="4133078"/>
            <a:ext cx="347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39;p8">
            <a:extLst>
              <a:ext uri="{FF2B5EF4-FFF2-40B4-BE49-F238E27FC236}">
                <a16:creationId xmlns:a16="http://schemas.microsoft.com/office/drawing/2014/main" id="{B4280A55-1736-1394-9D63-E31B033FD946}"/>
              </a:ext>
            </a:extLst>
          </p:cNvPr>
          <p:cNvSpPr/>
          <p:nvPr/>
        </p:nvSpPr>
        <p:spPr>
          <a:xfrm>
            <a:off x="9926664" y="1792253"/>
            <a:ext cx="347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40;p8">
            <a:extLst>
              <a:ext uri="{FF2B5EF4-FFF2-40B4-BE49-F238E27FC236}">
                <a16:creationId xmlns:a16="http://schemas.microsoft.com/office/drawing/2014/main" id="{8368A3FF-C3CE-A1F1-7C2C-11F287AC1533}"/>
              </a:ext>
            </a:extLst>
          </p:cNvPr>
          <p:cNvSpPr/>
          <p:nvPr/>
        </p:nvSpPr>
        <p:spPr>
          <a:xfrm>
            <a:off x="9926664" y="2962666"/>
            <a:ext cx="347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41;p8">
            <a:extLst>
              <a:ext uri="{FF2B5EF4-FFF2-40B4-BE49-F238E27FC236}">
                <a16:creationId xmlns:a16="http://schemas.microsoft.com/office/drawing/2014/main" id="{AE25BB1E-94DE-AE82-0A3E-D73B8749B4AE}"/>
              </a:ext>
            </a:extLst>
          </p:cNvPr>
          <p:cNvSpPr/>
          <p:nvPr/>
        </p:nvSpPr>
        <p:spPr>
          <a:xfrm>
            <a:off x="9955589" y="4114828"/>
            <a:ext cx="347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A8EB-0617-F0F3-5C5D-32769749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45"/>
          <a:stretch>
            <a:fillRect/>
          </a:stretch>
        </p:blipFill>
        <p:spPr>
          <a:xfrm>
            <a:off x="1122637" y="1568799"/>
            <a:ext cx="9946726" cy="45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E0781-C6ED-CB03-48BD-828457F0F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C0AC-C6E5-1930-7ECB-AB875E08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Continue..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1D1A-EE68-C973-DDD3-96C600CDC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it-IT" b="1" dirty="0">
                <a:solidFill>
                  <a:srgbClr val="1B3A5C"/>
                </a:solidFill>
                <a:ea typeface="Calibri"/>
                <a:sym typeface="Calibri"/>
              </a:rPr>
              <a:t>Database Schema — 8 Core Entities</a:t>
            </a:r>
            <a:endParaRPr lang="it-IT" dirty="0">
              <a:solidFill>
                <a:schemeClr val="dk1"/>
              </a:solidFill>
              <a:ea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58A31-982C-116F-3AC8-D4C64262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192F0-1023-40C0-989D-E68949BE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B7B8B1-A1E5-CAA5-E844-3CDDB55D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06" y="1708136"/>
            <a:ext cx="10422194" cy="37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5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512</TotalTime>
  <Words>958</Words>
  <Application>Microsoft Office PowerPoint</Application>
  <PresentationFormat>Widescreen</PresentationFormat>
  <Paragraphs>187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SemiBold</vt:lpstr>
      <vt:lpstr>Aptos Serif</vt:lpstr>
      <vt:lpstr>Arial</vt:lpstr>
      <vt:lpstr>Calibri</vt:lpstr>
      <vt:lpstr>Gill Sans</vt:lpstr>
      <vt:lpstr>Posterama (Headings)</vt:lpstr>
      <vt:lpstr>Office Theme</vt:lpstr>
      <vt:lpstr>JU Inventory Hub</vt:lpstr>
      <vt:lpstr>Content</vt:lpstr>
      <vt:lpstr>Introduction </vt:lpstr>
      <vt:lpstr>Introduction </vt:lpstr>
      <vt:lpstr>Continue..</vt:lpstr>
      <vt:lpstr>Literature Review</vt:lpstr>
      <vt:lpstr>Conceptual Framework</vt:lpstr>
      <vt:lpstr>Continue..</vt:lpstr>
      <vt:lpstr>Continue..</vt:lpstr>
      <vt:lpstr>Continue..</vt:lpstr>
      <vt:lpstr>Continue..</vt:lpstr>
      <vt:lpstr>Methodology</vt:lpstr>
      <vt:lpstr>Current status</vt:lpstr>
      <vt:lpstr>Current status</vt:lpstr>
      <vt:lpstr>Current status</vt:lpstr>
      <vt:lpstr>Contributions &amp; Significance</vt:lpstr>
      <vt:lpstr>Limitations &amp; Challenges</vt:lpstr>
      <vt:lpstr>Conclusion &amp; Future work</vt:lpstr>
      <vt:lpstr>References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Dr. Abu Sayed Mostafizur Rahman</dc:creator>
  <cp:lastModifiedBy>Trisha Saha</cp:lastModifiedBy>
  <cp:revision>46</cp:revision>
  <dcterms:created xsi:type="dcterms:W3CDTF">2025-03-13T21:31:41Z</dcterms:created>
  <dcterms:modified xsi:type="dcterms:W3CDTF">2026-04-18T05:48:29Z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