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4" name="Google Shape;59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3d70fc2ac1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3" name="Google Shape;793;g3d70fc2ac1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g3d70fc2ac1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3d70fc2ac10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6" name="Google Shape;876;g3d70fc2ac10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g3d70fc2ac10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3d70fc2ac10_0_9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8" name="Google Shape;968;g3d70fc2ac10_0_9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g3d70fc2ac10_0_9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3d70fc2ac10_0_8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4" name="Google Shape;984;g3d70fc2ac10_0_8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g3d70fc2ac10_0_8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3d70fc2ac10_0_9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1" name="Google Shape;1001;g3d70fc2ac10_0_9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g3d70fc2ac10_0_9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d70fc2ac10_0_1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8" name="Google Shape;1018;g3d70fc2ac10_0_1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g3d70fc2ac10_0_1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3d70fc2ac10_0_1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5" name="Google Shape;1035;g3d70fc2ac10_0_1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g3d70fc2ac10_0_1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d70fc2ac10_0_4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g3d70fc2ac10_0_4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3d70fc2ac10_0_4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3d70fc2ac10_0_1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2" name="Google Shape;1052;g3d70fc2ac10_0_11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g3d70fc2ac10_0_11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3d70fc2ac10_0_5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9" name="Google Shape;1069;g3d70fc2ac10_0_5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g3d70fc2ac10_0_5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0" name="Google Shape;12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9" name="Google Shape;12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3ded4ff0f40_0_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6" name="Google Shape;1346;g3ded4ff0f40_0_1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g3ded4ff0f40_0_1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6" name="Google Shape;140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3ded4ff0f40_0_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7" name="Google Shape;1457;g3ded4ff0f40_0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g3ded4ff0f40_0_2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7" name="Google Shape;149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8" name="Google Shape;149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ded4ff0f40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3ded4ff0f40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ded4ff0f40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d70fc2ac10_0_7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3d70fc2ac10_0_7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d70fc2ac10_0_7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dff88a5ed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g3dff88a5ed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3dff88a5ed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7.png"/><Relationship Id="rId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628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5669280" y="0"/>
            <a:ext cx="3474720" cy="5143500"/>
          </a:xfrm>
          <a:prstGeom prst="rect">
            <a:avLst/>
          </a:prstGeom>
          <a:solidFill>
            <a:srgbClr val="0B4F5E">
              <a:alpha val="80000"/>
            </a:srgbClr>
          </a:solidFill>
          <a:ln cap="flat" cmpd="sng" w="12700">
            <a:solidFill>
              <a:srgbClr val="0B4F5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6217920" y="-1097280"/>
            <a:ext cx="4114800" cy="4114800"/>
          </a:xfrm>
          <a:prstGeom prst="ellipse">
            <a:avLst/>
          </a:prstGeom>
          <a:solidFill>
            <a:srgbClr val="0E7C8B">
              <a:alpha val="45098"/>
            </a:srgbClr>
          </a:solidFill>
          <a:ln cap="flat" cmpd="sng" w="12700">
            <a:solidFill>
              <a:srgbClr val="0E7C8B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132320" y="2560320"/>
            <a:ext cx="2743200" cy="2743200"/>
          </a:xfrm>
          <a:prstGeom prst="ellipse">
            <a:avLst/>
          </a:prstGeom>
          <a:solidFill>
            <a:srgbClr val="00BCD4">
              <a:alpha val="30196"/>
            </a:srgbClr>
          </a:solidFill>
          <a:ln cap="flat" cmpd="sng" w="12700">
            <a:solidFill>
              <a:srgbClr val="00BCD4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1377711" y="457200"/>
            <a:ext cx="2926200" cy="320100"/>
          </a:xfrm>
          <a:prstGeom prst="roundRect">
            <a:avLst>
              <a:gd fmla="val 22857" name="adj"/>
            </a:avLst>
          </a:prstGeom>
          <a:solidFill>
            <a:srgbClr val="13A8B8">
              <a:alpha val="80000"/>
            </a:srgbClr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377711" y="457200"/>
            <a:ext cx="2926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750"/>
              <a:buFont typeface="Calibri"/>
              <a:buNone/>
            </a:pPr>
            <a:r>
              <a:rPr b="1"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 Project </a:t>
            </a:r>
            <a:r>
              <a:rPr b="1" i="0" lang="en-US" sz="12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·  </a:t>
            </a:r>
            <a:r>
              <a:rPr b="1"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Pre-Defense</a:t>
            </a:r>
            <a:r>
              <a:rPr b="1" i="0" lang="en-US" sz="12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·  2026</a:t>
            </a:r>
            <a:endParaRPr b="0" i="0" sz="12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256032" y="896112"/>
            <a:ext cx="54864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Calibri"/>
              <a:buNone/>
            </a:pPr>
            <a:r>
              <a:rPr b="1" i="0" lang="en-US" sz="5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b="0" i="0" sz="5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256032" y="1627632"/>
            <a:ext cx="54864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5800"/>
              <a:buFont typeface="Calibri"/>
              <a:buNone/>
            </a:pPr>
            <a:r>
              <a:rPr b="1" i="0" lang="en-US" sz="580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Hub</a:t>
            </a:r>
            <a:endParaRPr b="0" i="0" sz="5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256032" y="2542032"/>
            <a:ext cx="53035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500"/>
              <a:buFont typeface="Calibri"/>
              <a:buNone/>
            </a:pPr>
            <a:r>
              <a:rPr b="0" i="1" lang="en-US" sz="15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Academic Project &amp; Thesis Management System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256032" y="3063240"/>
            <a:ext cx="5029200" cy="36576"/>
          </a:xfrm>
          <a:prstGeom prst="rect">
            <a:avLst/>
          </a:prstGeom>
          <a:solidFill>
            <a:srgbClr val="13A8B8">
              <a:alpha val="60000"/>
            </a:srgbClr>
          </a:solidFill>
          <a:ln cap="flat" cmpd="sng" w="12700">
            <a:solidFill>
              <a:srgbClr val="13A8B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56032" y="3200400"/>
            <a:ext cx="521208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AAB5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centralized digital platform managing the complete lifecycle of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AAB5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academic projects and theses — from idea to result declaration.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256032" y="3814197"/>
            <a:ext cx="5212200" cy="1005900"/>
          </a:xfrm>
          <a:prstGeom prst="rect">
            <a:avLst/>
          </a:prstGeom>
          <a:solidFill>
            <a:srgbClr val="0B4F5E">
              <a:alpha val="70196"/>
            </a:srgbClr>
          </a:solidFill>
          <a:ln cap="flat" cmpd="sng" w="12700">
            <a:solidFill>
              <a:srgbClr val="13A8B8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438912" y="3857770"/>
            <a:ext cx="2926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Md.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Khaled Saifullah Sadi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446723" y="4064293"/>
            <a:ext cx="20118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0" lang="en-US" sz="12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ID: </a:t>
            </a:r>
            <a:r>
              <a:rPr b="1" i="0" lang="en-US" sz="12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CSE202502128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438912" y="4297860"/>
            <a:ext cx="2926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0" lang="en-US" sz="12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Batch 38  ·  </a:t>
            </a:r>
            <a:r>
              <a:rPr lang="en-US" sz="1200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PMSCS Program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438912" y="4531460"/>
            <a:ext cx="2926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0" lang="en-US" sz="12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Dept. of CSE, Jahangirnagar University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925" y="275524"/>
            <a:ext cx="2453474" cy="464372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/>
          <p:nvPr/>
        </p:nvSpPr>
        <p:spPr>
          <a:xfrm>
            <a:off x="1307537" y="4839716"/>
            <a:ext cx="2926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 April 2026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628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2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2"/>
          <p:cNvSpPr/>
          <p:nvPr/>
        </p:nvSpPr>
        <p:spPr>
          <a:xfrm>
            <a:off x="6400800" y="-1371600"/>
            <a:ext cx="4572000" cy="4572000"/>
          </a:xfrm>
          <a:prstGeom prst="ellipse">
            <a:avLst/>
          </a:prstGeom>
          <a:solidFill>
            <a:srgbClr val="0B4F5E">
              <a:alpha val="30196"/>
            </a:srgbClr>
          </a:solidFill>
          <a:ln cap="flat" cmpd="sng" w="12700">
            <a:solidFill>
              <a:srgbClr val="0B4F5E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2"/>
          <p:cNvSpPr/>
          <p:nvPr/>
        </p:nvSpPr>
        <p:spPr>
          <a:xfrm>
            <a:off x="-914400" y="3200400"/>
            <a:ext cx="3657600" cy="3657600"/>
          </a:xfrm>
          <a:prstGeom prst="ellipse">
            <a:avLst/>
          </a:prstGeom>
          <a:solidFill>
            <a:srgbClr val="0E7C8B">
              <a:alpha val="20000"/>
            </a:srgbClr>
          </a:solidFill>
          <a:ln cap="flat" cmpd="sng" w="12700">
            <a:solidFill>
              <a:srgbClr val="0E7C8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2"/>
          <p:cNvSpPr/>
          <p:nvPr/>
        </p:nvSpPr>
        <p:spPr>
          <a:xfrm>
            <a:off x="228600" y="128016"/>
            <a:ext cx="731520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Workflow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2"/>
          <p:cNvSpPr/>
          <p:nvPr/>
        </p:nvSpPr>
        <p:spPr>
          <a:xfrm>
            <a:off x="228600" y="566928"/>
            <a:ext cx="7315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AAB5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7FAAB5"/>
                </a:solidFill>
                <a:latin typeface="Calibri"/>
                <a:ea typeface="Calibri"/>
                <a:cs typeface="Calibri"/>
                <a:sym typeface="Calibri"/>
              </a:rPr>
              <a:t>Complete project lifecycle — from enrollment to result declaration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2"/>
          <p:cNvSpPr/>
          <p:nvPr/>
        </p:nvSpPr>
        <p:spPr>
          <a:xfrm>
            <a:off x="597008" y="1481328"/>
            <a:ext cx="8138100" cy="36600"/>
          </a:xfrm>
          <a:prstGeom prst="rect">
            <a:avLst/>
          </a:prstGeom>
          <a:solidFill>
            <a:srgbClr val="0B4F5E">
              <a:alpha val="70196"/>
            </a:srgbClr>
          </a:solidFill>
          <a:ln cap="flat" cmpd="sng" w="12700">
            <a:solidFill>
              <a:srgbClr val="0B4F5E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2"/>
          <p:cNvSpPr/>
          <p:nvPr/>
        </p:nvSpPr>
        <p:spPr>
          <a:xfrm>
            <a:off x="661016" y="1389888"/>
            <a:ext cx="201300" cy="201300"/>
          </a:xfrm>
          <a:prstGeom prst="ellipse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12"/>
          <p:cNvSpPr/>
          <p:nvPr/>
        </p:nvSpPr>
        <p:spPr>
          <a:xfrm>
            <a:off x="459848" y="896112"/>
            <a:ext cx="621900" cy="621900"/>
          </a:xfrm>
          <a:prstGeom prst="ellipse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3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2"/>
          <p:cNvSpPr/>
          <p:nvPr/>
        </p:nvSpPr>
        <p:spPr>
          <a:xfrm>
            <a:off x="459848" y="886292"/>
            <a:ext cx="621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628"/>
              </a:buClr>
              <a:buSzPts val="1500"/>
              <a:buFont typeface="Calibri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2"/>
          <p:cNvSpPr/>
          <p:nvPr/>
        </p:nvSpPr>
        <p:spPr>
          <a:xfrm>
            <a:off x="295256" y="1664208"/>
            <a:ext cx="951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Supervisor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Assigned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2"/>
          <p:cNvSpPr/>
          <p:nvPr/>
        </p:nvSpPr>
        <p:spPr>
          <a:xfrm>
            <a:off x="1740008" y="1389888"/>
            <a:ext cx="201300" cy="201300"/>
          </a:xfrm>
          <a:prstGeom prst="ellipse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12"/>
          <p:cNvSpPr/>
          <p:nvPr/>
        </p:nvSpPr>
        <p:spPr>
          <a:xfrm>
            <a:off x="1538840" y="896112"/>
            <a:ext cx="621900" cy="621900"/>
          </a:xfrm>
          <a:prstGeom prst="ellipse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3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2"/>
          <p:cNvSpPr/>
          <p:nvPr/>
        </p:nvSpPr>
        <p:spPr>
          <a:xfrm>
            <a:off x="1538840" y="896112"/>
            <a:ext cx="621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628"/>
              </a:buClr>
              <a:buSzPts val="1500"/>
              <a:buFont typeface="Calibri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2"/>
          <p:cNvSpPr/>
          <p:nvPr/>
        </p:nvSpPr>
        <p:spPr>
          <a:xfrm>
            <a:off x="1374248" y="1664208"/>
            <a:ext cx="951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Idea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Submission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12"/>
          <p:cNvSpPr/>
          <p:nvPr/>
        </p:nvSpPr>
        <p:spPr>
          <a:xfrm>
            <a:off x="2819000" y="1389888"/>
            <a:ext cx="201300" cy="201300"/>
          </a:xfrm>
          <a:prstGeom prst="ellipse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2"/>
          <p:cNvSpPr/>
          <p:nvPr/>
        </p:nvSpPr>
        <p:spPr>
          <a:xfrm>
            <a:off x="2617832" y="896112"/>
            <a:ext cx="621900" cy="621900"/>
          </a:xfrm>
          <a:prstGeom prst="ellipse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3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2"/>
          <p:cNvSpPr/>
          <p:nvPr/>
        </p:nvSpPr>
        <p:spPr>
          <a:xfrm>
            <a:off x="2617832" y="896112"/>
            <a:ext cx="621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628"/>
              </a:buClr>
              <a:buSzPts val="1500"/>
              <a:buFont typeface="Calibri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2"/>
          <p:cNvSpPr/>
          <p:nvPr/>
        </p:nvSpPr>
        <p:spPr>
          <a:xfrm>
            <a:off x="2453240" y="1664208"/>
            <a:ext cx="951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Idea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Approval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12"/>
          <p:cNvSpPr/>
          <p:nvPr/>
        </p:nvSpPr>
        <p:spPr>
          <a:xfrm>
            <a:off x="3897992" y="1389888"/>
            <a:ext cx="201300" cy="201300"/>
          </a:xfrm>
          <a:prstGeom prst="ellipse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2"/>
          <p:cNvSpPr/>
          <p:nvPr/>
        </p:nvSpPr>
        <p:spPr>
          <a:xfrm>
            <a:off x="3696824" y="896112"/>
            <a:ext cx="621900" cy="621900"/>
          </a:xfrm>
          <a:prstGeom prst="ellipse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3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12"/>
          <p:cNvSpPr/>
          <p:nvPr/>
        </p:nvSpPr>
        <p:spPr>
          <a:xfrm>
            <a:off x="3696824" y="896112"/>
            <a:ext cx="621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628"/>
              </a:buClr>
              <a:buSzPts val="1500"/>
              <a:buFont typeface="Calibri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2"/>
          <p:cNvSpPr/>
          <p:nvPr/>
        </p:nvSpPr>
        <p:spPr>
          <a:xfrm>
            <a:off x="3532232" y="1664208"/>
            <a:ext cx="951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Milestone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Tracking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2"/>
          <p:cNvSpPr/>
          <p:nvPr/>
        </p:nvSpPr>
        <p:spPr>
          <a:xfrm>
            <a:off x="4976984" y="1389888"/>
            <a:ext cx="201300" cy="201300"/>
          </a:xfrm>
          <a:prstGeom prst="ellipse">
            <a:avLst/>
          </a:prstGeom>
          <a:solidFill>
            <a:srgbClr val="FF8C42"/>
          </a:solidFill>
          <a:ln cap="flat" cmpd="sng" w="12700">
            <a:solidFill>
              <a:srgbClr val="FF8C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12"/>
          <p:cNvSpPr/>
          <p:nvPr/>
        </p:nvSpPr>
        <p:spPr>
          <a:xfrm>
            <a:off x="4775816" y="896112"/>
            <a:ext cx="621900" cy="621900"/>
          </a:xfrm>
          <a:prstGeom prst="ellipse">
            <a:avLst/>
          </a:prstGeom>
          <a:solidFill>
            <a:srgbClr val="FF8C42"/>
          </a:solidFill>
          <a:ln cap="flat" cmpd="sng" w="12700">
            <a:solidFill>
              <a:srgbClr val="FF8C4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3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2"/>
          <p:cNvSpPr/>
          <p:nvPr/>
        </p:nvSpPr>
        <p:spPr>
          <a:xfrm>
            <a:off x="4775816" y="896112"/>
            <a:ext cx="621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628"/>
              </a:buClr>
              <a:buSzPts val="1500"/>
              <a:buFont typeface="Calibri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2"/>
          <p:cNvSpPr/>
          <p:nvPr/>
        </p:nvSpPr>
        <p:spPr>
          <a:xfrm>
            <a:off x="4611224" y="1664208"/>
            <a:ext cx="951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Pre-Defence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Exam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2"/>
          <p:cNvSpPr/>
          <p:nvPr/>
        </p:nvSpPr>
        <p:spPr>
          <a:xfrm>
            <a:off x="6055976" y="1389888"/>
            <a:ext cx="201300" cy="201300"/>
          </a:xfrm>
          <a:prstGeom prst="ellipse">
            <a:avLst/>
          </a:prstGeom>
          <a:solidFill>
            <a:srgbClr val="FF6B6B"/>
          </a:solidFill>
          <a:ln cap="flat" cmpd="sng" w="12700">
            <a:solidFill>
              <a:srgbClr val="FF6B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12"/>
          <p:cNvSpPr/>
          <p:nvPr/>
        </p:nvSpPr>
        <p:spPr>
          <a:xfrm>
            <a:off x="5854808" y="896112"/>
            <a:ext cx="621900" cy="621900"/>
          </a:xfrm>
          <a:prstGeom prst="ellipse">
            <a:avLst/>
          </a:prstGeom>
          <a:solidFill>
            <a:srgbClr val="FF6B6B"/>
          </a:solidFill>
          <a:ln cap="flat" cmpd="sng" w="12700">
            <a:solidFill>
              <a:srgbClr val="FF6B6B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3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12"/>
          <p:cNvSpPr/>
          <p:nvPr/>
        </p:nvSpPr>
        <p:spPr>
          <a:xfrm>
            <a:off x="5854808" y="896112"/>
            <a:ext cx="621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628"/>
              </a:buClr>
              <a:buSzPts val="1500"/>
              <a:buFont typeface="Calibri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12"/>
          <p:cNvSpPr/>
          <p:nvPr/>
        </p:nvSpPr>
        <p:spPr>
          <a:xfrm>
            <a:off x="5690216" y="1664208"/>
            <a:ext cx="951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Defence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Exam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2"/>
          <p:cNvSpPr/>
          <p:nvPr/>
        </p:nvSpPr>
        <p:spPr>
          <a:xfrm>
            <a:off x="7134968" y="1389888"/>
            <a:ext cx="201300" cy="201300"/>
          </a:xfrm>
          <a:prstGeom prst="ellipse">
            <a:avLst/>
          </a:prstGeom>
          <a:solidFill>
            <a:srgbClr val="00E5CC"/>
          </a:solidFill>
          <a:ln cap="flat" cmpd="sng" w="12700">
            <a:solidFill>
              <a:srgbClr val="00E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6933800" y="896112"/>
            <a:ext cx="621900" cy="621900"/>
          </a:xfrm>
          <a:prstGeom prst="ellipse">
            <a:avLst/>
          </a:prstGeom>
          <a:solidFill>
            <a:srgbClr val="00E5CC"/>
          </a:solidFill>
          <a:ln cap="flat" cmpd="sng" w="12700">
            <a:solidFill>
              <a:srgbClr val="00E5CC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3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2"/>
          <p:cNvSpPr/>
          <p:nvPr/>
        </p:nvSpPr>
        <p:spPr>
          <a:xfrm>
            <a:off x="6933800" y="896112"/>
            <a:ext cx="621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628"/>
              </a:buClr>
              <a:buSzPts val="1500"/>
              <a:buFont typeface="Calibri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2"/>
          <p:cNvSpPr/>
          <p:nvPr/>
        </p:nvSpPr>
        <p:spPr>
          <a:xfrm>
            <a:off x="6769208" y="1664208"/>
            <a:ext cx="951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12"/>
          <p:cNvSpPr/>
          <p:nvPr/>
        </p:nvSpPr>
        <p:spPr>
          <a:xfrm>
            <a:off x="8213960" y="1389888"/>
            <a:ext cx="201300" cy="201300"/>
          </a:xfrm>
          <a:prstGeom prst="ellipse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12"/>
          <p:cNvSpPr/>
          <p:nvPr/>
        </p:nvSpPr>
        <p:spPr>
          <a:xfrm>
            <a:off x="8012792" y="896112"/>
            <a:ext cx="621900" cy="621900"/>
          </a:xfrm>
          <a:prstGeom prst="ellipse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3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12"/>
          <p:cNvSpPr/>
          <p:nvPr/>
        </p:nvSpPr>
        <p:spPr>
          <a:xfrm>
            <a:off x="8012792" y="896112"/>
            <a:ext cx="621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628"/>
              </a:buClr>
              <a:buSzPts val="1500"/>
              <a:buFont typeface="Calibri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2"/>
          <p:cNvSpPr/>
          <p:nvPr/>
        </p:nvSpPr>
        <p:spPr>
          <a:xfrm>
            <a:off x="7848200" y="1664208"/>
            <a:ext cx="951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Result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Declared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2"/>
          <p:cNvSpPr/>
          <p:nvPr/>
        </p:nvSpPr>
        <p:spPr>
          <a:xfrm>
            <a:off x="164592" y="2286000"/>
            <a:ext cx="8814816" cy="585216"/>
          </a:xfrm>
          <a:prstGeom prst="rect">
            <a:avLst/>
          </a:prstGeom>
          <a:solidFill>
            <a:srgbClr val="0B4F5E">
              <a:alpha val="45098"/>
            </a:srgbClr>
          </a:solidFill>
          <a:ln cap="flat" cmpd="sng" w="12700">
            <a:solidFill>
              <a:srgbClr val="0E7C8B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12"/>
          <p:cNvSpPr/>
          <p:nvPr/>
        </p:nvSpPr>
        <p:spPr>
          <a:xfrm>
            <a:off x="164592" y="2286000"/>
            <a:ext cx="914400" cy="585216"/>
          </a:xfrm>
          <a:prstGeom prst="rect">
            <a:avLst/>
          </a:prstGeom>
          <a:solidFill>
            <a:srgbClr val="00BCD4">
              <a:alpha val="85098"/>
            </a:srgbClr>
          </a:solidFill>
          <a:ln cap="flat" cmpd="sng" w="12700">
            <a:solidFill>
              <a:srgbClr val="00BCD4">
                <a:alpha val="8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12"/>
          <p:cNvSpPr/>
          <p:nvPr/>
        </p:nvSpPr>
        <p:spPr>
          <a:xfrm>
            <a:off x="164592" y="2286000"/>
            <a:ext cx="914400" cy="585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628"/>
              </a:buClr>
              <a:buSzPts val="800"/>
              <a:buFont typeface="Calibri"/>
              <a:buNone/>
            </a:pPr>
            <a:r>
              <a:rPr b="1" i="0" lang="en-US" sz="1100" u="none" cap="none" strike="noStrike">
                <a:solidFill>
                  <a:srgbClr val="0A1628"/>
                </a:solidFill>
                <a:latin typeface="Calibri"/>
                <a:ea typeface="Calibri"/>
                <a:cs typeface="Calibri"/>
                <a:sym typeface="Calibri"/>
              </a:rPr>
              <a:t>SETUP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2"/>
          <p:cNvSpPr/>
          <p:nvPr/>
        </p:nvSpPr>
        <p:spPr>
          <a:xfrm>
            <a:off x="1170425" y="2377450"/>
            <a:ext cx="7973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0" lang="en-US" sz="11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▸ Admin creates accounts      ▸ Assigns supervisor to each student      ▸ System ready for project submission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164592" y="2980944"/>
            <a:ext cx="8814816" cy="585216"/>
          </a:xfrm>
          <a:prstGeom prst="rect">
            <a:avLst/>
          </a:prstGeom>
          <a:solidFill>
            <a:srgbClr val="0B4F5E">
              <a:alpha val="45098"/>
            </a:srgbClr>
          </a:solidFill>
          <a:ln cap="flat" cmpd="sng" w="12700">
            <a:solidFill>
              <a:srgbClr val="0E7C8B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2"/>
          <p:cNvSpPr/>
          <p:nvPr/>
        </p:nvSpPr>
        <p:spPr>
          <a:xfrm>
            <a:off x="164592" y="2980944"/>
            <a:ext cx="914400" cy="585216"/>
          </a:xfrm>
          <a:prstGeom prst="rect">
            <a:avLst/>
          </a:prstGeom>
          <a:solidFill>
            <a:srgbClr val="13A8B8">
              <a:alpha val="85098"/>
            </a:srgbClr>
          </a:solidFill>
          <a:ln cap="flat" cmpd="sng" w="12700">
            <a:solidFill>
              <a:srgbClr val="13A8B8">
                <a:alpha val="8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2"/>
          <p:cNvSpPr/>
          <p:nvPr/>
        </p:nvSpPr>
        <p:spPr>
          <a:xfrm>
            <a:off x="164592" y="2980944"/>
            <a:ext cx="914400" cy="585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628"/>
              </a:buClr>
              <a:buSzPts val="800"/>
              <a:buFont typeface="Calibri"/>
              <a:buNone/>
            </a:pPr>
            <a:r>
              <a:rPr b="1" i="0" lang="en-US" sz="1100" u="none" cap="none" strike="noStrike">
                <a:solidFill>
                  <a:srgbClr val="0A1628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12"/>
          <p:cNvSpPr/>
          <p:nvPr/>
        </p:nvSpPr>
        <p:spPr>
          <a:xfrm>
            <a:off x="1170425" y="3072391"/>
            <a:ext cx="7973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0" lang="en-US" sz="11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▸ Student submits ideas      ▸ Supervisor reviews and approves one      ▸ Work begins on approved topic + milestones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164592" y="3675888"/>
            <a:ext cx="8814816" cy="585216"/>
          </a:xfrm>
          <a:prstGeom prst="rect">
            <a:avLst/>
          </a:prstGeom>
          <a:solidFill>
            <a:srgbClr val="0B4F5E">
              <a:alpha val="45098"/>
            </a:srgbClr>
          </a:solidFill>
          <a:ln cap="flat" cmpd="sng" w="12700">
            <a:solidFill>
              <a:srgbClr val="0E7C8B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2"/>
          <p:cNvSpPr/>
          <p:nvPr/>
        </p:nvSpPr>
        <p:spPr>
          <a:xfrm>
            <a:off x="164592" y="3675888"/>
            <a:ext cx="914400" cy="585216"/>
          </a:xfrm>
          <a:prstGeom prst="rect">
            <a:avLst/>
          </a:prstGeom>
          <a:solidFill>
            <a:srgbClr val="FF8C42">
              <a:alpha val="85098"/>
            </a:srgbClr>
          </a:solidFill>
          <a:ln cap="flat" cmpd="sng" w="12700">
            <a:solidFill>
              <a:srgbClr val="FF8C42">
                <a:alpha val="8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2"/>
          <p:cNvSpPr/>
          <p:nvPr/>
        </p:nvSpPr>
        <p:spPr>
          <a:xfrm>
            <a:off x="164592" y="3675888"/>
            <a:ext cx="914400" cy="585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628"/>
              </a:buClr>
              <a:buSzPts val="800"/>
              <a:buFont typeface="Calibri"/>
              <a:buNone/>
            </a:pPr>
            <a:r>
              <a:rPr b="1" i="0" lang="en-US" sz="1100" u="none" cap="none" strike="noStrike">
                <a:solidFill>
                  <a:srgbClr val="0A1628"/>
                </a:solidFill>
                <a:latin typeface="Calibri"/>
                <a:ea typeface="Calibri"/>
                <a:cs typeface="Calibri"/>
                <a:sym typeface="Calibri"/>
              </a:rPr>
              <a:t>EXAM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2"/>
          <p:cNvSpPr/>
          <p:nvPr/>
        </p:nvSpPr>
        <p:spPr>
          <a:xfrm>
            <a:off x="1170425" y="3767331"/>
            <a:ext cx="7973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0" lang="en-US" sz="11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▸ Admin schedules Pre-Defence &amp; Defence      ▸ Creates board with Chairman + Members      ▸ Students attend only after supervisor approval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164592" y="4370832"/>
            <a:ext cx="8814816" cy="585216"/>
          </a:xfrm>
          <a:prstGeom prst="rect">
            <a:avLst/>
          </a:prstGeom>
          <a:solidFill>
            <a:srgbClr val="0B4F5E">
              <a:alpha val="45098"/>
            </a:srgbClr>
          </a:solidFill>
          <a:ln cap="flat" cmpd="sng" w="12700">
            <a:solidFill>
              <a:srgbClr val="0E7C8B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12"/>
          <p:cNvSpPr/>
          <p:nvPr/>
        </p:nvSpPr>
        <p:spPr>
          <a:xfrm>
            <a:off x="164592" y="4370832"/>
            <a:ext cx="914400" cy="585216"/>
          </a:xfrm>
          <a:prstGeom prst="rect">
            <a:avLst/>
          </a:prstGeom>
          <a:solidFill>
            <a:srgbClr val="00E5CC">
              <a:alpha val="85098"/>
            </a:srgbClr>
          </a:solidFill>
          <a:ln cap="flat" cmpd="sng" w="12700">
            <a:solidFill>
              <a:srgbClr val="00E5CC">
                <a:alpha val="8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12"/>
          <p:cNvSpPr/>
          <p:nvPr/>
        </p:nvSpPr>
        <p:spPr>
          <a:xfrm>
            <a:off x="164592" y="4370832"/>
            <a:ext cx="914400" cy="585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628"/>
              </a:buClr>
              <a:buSzPts val="800"/>
              <a:buFont typeface="Calibri"/>
              <a:buNone/>
            </a:pPr>
            <a:r>
              <a:rPr b="1" i="0" lang="en-US" sz="1100" u="none" cap="none" strike="noStrike">
                <a:solidFill>
                  <a:srgbClr val="0A1628"/>
                </a:solidFill>
                <a:latin typeface="Calibri"/>
                <a:ea typeface="Calibri"/>
                <a:cs typeface="Calibri"/>
                <a:sym typeface="Calibri"/>
              </a:rPr>
              <a:t>RESULT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12"/>
          <p:cNvSpPr/>
          <p:nvPr/>
        </p:nvSpPr>
        <p:spPr>
          <a:xfrm>
            <a:off x="1170425" y="4462272"/>
            <a:ext cx="7973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0" lang="en-US" sz="11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▸ Panel submits final marks independently      ▸ Admin reviews aggregated score      ▸ Result officially declared &amp; published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3"/>
          <p:cNvSpPr/>
          <p:nvPr/>
        </p:nvSpPr>
        <p:spPr>
          <a:xfrm>
            <a:off x="0" y="0"/>
            <a:ext cx="4114800" cy="841248"/>
          </a:xfrm>
          <a:prstGeom prst="rect">
            <a:avLst/>
          </a:prstGeom>
          <a:solidFill>
            <a:srgbClr val="0E7C8B">
              <a:alpha val="70196"/>
            </a:srgbClr>
          </a:solidFill>
          <a:ln cap="flat" cmpd="sng" w="12700">
            <a:solidFill>
              <a:srgbClr val="0E7C8B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13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13"/>
          <p:cNvSpPr/>
          <p:nvPr/>
        </p:nvSpPr>
        <p:spPr>
          <a:xfrm>
            <a:off x="8229600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3"/>
          <p:cNvSpPr/>
          <p:nvPr/>
        </p:nvSpPr>
        <p:spPr>
          <a:xfrm>
            <a:off x="8522208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13"/>
          <p:cNvSpPr/>
          <p:nvPr/>
        </p:nvSpPr>
        <p:spPr>
          <a:xfrm>
            <a:off x="8814816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13"/>
          <p:cNvSpPr/>
          <p:nvPr/>
        </p:nvSpPr>
        <p:spPr>
          <a:xfrm>
            <a:off x="8229600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13"/>
          <p:cNvSpPr/>
          <p:nvPr/>
        </p:nvSpPr>
        <p:spPr>
          <a:xfrm>
            <a:off x="8522208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13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Examination Process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3"/>
          <p:cNvSpPr/>
          <p:nvPr/>
        </p:nvSpPr>
        <p:spPr>
          <a:xfrm>
            <a:off x="228600" y="530352"/>
            <a:ext cx="7315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i="1" lang="en-US" sz="1000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Multi</a:t>
            </a: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-phase examination with board management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3"/>
          <p:cNvSpPr/>
          <p:nvPr/>
        </p:nvSpPr>
        <p:spPr>
          <a:xfrm>
            <a:off x="164592" y="960120"/>
            <a:ext cx="2788920" cy="1847088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180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3"/>
          <p:cNvSpPr/>
          <p:nvPr/>
        </p:nvSpPr>
        <p:spPr>
          <a:xfrm>
            <a:off x="164592" y="960120"/>
            <a:ext cx="2788920" cy="54864"/>
          </a:xfrm>
          <a:prstGeom prst="rect">
            <a:avLst/>
          </a:prstGeom>
          <a:solidFill>
            <a:srgbClr val="FF8C42"/>
          </a:solidFill>
          <a:ln cap="flat" cmpd="sng" w="12700">
            <a:solidFill>
              <a:srgbClr val="FF8C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13"/>
          <p:cNvSpPr/>
          <p:nvPr/>
        </p:nvSpPr>
        <p:spPr>
          <a:xfrm>
            <a:off x="411480" y="1088136"/>
            <a:ext cx="2286000" cy="274320"/>
          </a:xfrm>
          <a:prstGeom prst="roundRect">
            <a:avLst>
              <a:gd fmla="val 13333" name="adj"/>
            </a:avLst>
          </a:prstGeom>
          <a:solidFill>
            <a:srgbClr val="FF8C42">
              <a:alpha val="80000"/>
            </a:srgbClr>
          </a:solidFill>
          <a:ln cap="flat" cmpd="sng" w="12700">
            <a:solidFill>
              <a:srgbClr val="FF8C42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3"/>
          <p:cNvSpPr/>
          <p:nvPr/>
        </p:nvSpPr>
        <p:spPr>
          <a:xfrm>
            <a:off x="411480" y="1088136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PRE-DEFENCE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3"/>
          <p:cNvSpPr/>
          <p:nvPr/>
        </p:nvSpPr>
        <p:spPr>
          <a:xfrm>
            <a:off x="164592" y="1435608"/>
            <a:ext cx="2788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8C42"/>
              </a:buClr>
              <a:buSzPts val="900"/>
              <a:buFont typeface="Calibri"/>
              <a:buNone/>
            </a:pPr>
            <a:r>
              <a:rPr b="0" i="1" lang="en-US" sz="1100" u="none" cap="none" strike="noStrike">
                <a:solidFill>
                  <a:srgbClr val="FF8C42"/>
                </a:solidFill>
                <a:latin typeface="Calibri"/>
                <a:ea typeface="Calibri"/>
                <a:cs typeface="Calibri"/>
                <a:sym typeface="Calibri"/>
              </a:rPr>
              <a:t>Intermediate Evaluation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3"/>
          <p:cNvSpPr/>
          <p:nvPr/>
        </p:nvSpPr>
        <p:spPr>
          <a:xfrm>
            <a:off x="274320" y="1764792"/>
            <a:ext cx="2578608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0" lang="en-US" sz="12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Assesses project progress before the final defence. Board reviews work and gives feedback.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3"/>
          <p:cNvSpPr/>
          <p:nvPr/>
        </p:nvSpPr>
        <p:spPr>
          <a:xfrm>
            <a:off x="164592" y="2990088"/>
            <a:ext cx="2788920" cy="1847088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180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13"/>
          <p:cNvSpPr/>
          <p:nvPr/>
        </p:nvSpPr>
        <p:spPr>
          <a:xfrm>
            <a:off x="164592" y="2990088"/>
            <a:ext cx="2788920" cy="54864"/>
          </a:xfrm>
          <a:prstGeom prst="rect">
            <a:avLst/>
          </a:prstGeom>
          <a:solidFill>
            <a:srgbClr val="FF6B6B"/>
          </a:solidFill>
          <a:ln cap="flat" cmpd="sng" w="12700">
            <a:solidFill>
              <a:srgbClr val="FF6B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13"/>
          <p:cNvSpPr/>
          <p:nvPr/>
        </p:nvSpPr>
        <p:spPr>
          <a:xfrm>
            <a:off x="411480" y="3118104"/>
            <a:ext cx="2286000" cy="274320"/>
          </a:xfrm>
          <a:prstGeom prst="roundRect">
            <a:avLst>
              <a:gd fmla="val 13333" name="adj"/>
            </a:avLst>
          </a:prstGeom>
          <a:solidFill>
            <a:srgbClr val="FF6B6B">
              <a:alpha val="80000"/>
            </a:srgbClr>
          </a:solidFill>
          <a:ln cap="flat" cmpd="sng" w="12700">
            <a:solidFill>
              <a:srgbClr val="FF6B6B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13"/>
          <p:cNvSpPr/>
          <p:nvPr/>
        </p:nvSpPr>
        <p:spPr>
          <a:xfrm>
            <a:off x="411480" y="3118104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DEFENCE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13"/>
          <p:cNvSpPr/>
          <p:nvPr/>
        </p:nvSpPr>
        <p:spPr>
          <a:xfrm>
            <a:off x="164592" y="3465576"/>
            <a:ext cx="2788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B6B"/>
              </a:buClr>
              <a:buSzPts val="900"/>
              <a:buFont typeface="Calibri"/>
              <a:buNone/>
            </a:pPr>
            <a:r>
              <a:rPr b="0" i="1" lang="en-US" sz="1100" u="none" cap="none" strike="noStrike">
                <a:solidFill>
                  <a:srgbClr val="FF6B6B"/>
                </a:solidFill>
                <a:latin typeface="Calibri"/>
                <a:ea typeface="Calibri"/>
                <a:cs typeface="Calibri"/>
                <a:sym typeface="Calibri"/>
              </a:rPr>
              <a:t>Final Examination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13"/>
          <p:cNvSpPr/>
          <p:nvPr/>
        </p:nvSpPr>
        <p:spPr>
          <a:xfrm>
            <a:off x="274320" y="3794760"/>
            <a:ext cx="2578608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0" lang="en-US" sz="12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Formal final examination determining overall project/thesis grade and completion.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13"/>
          <p:cNvSpPr/>
          <p:nvPr/>
        </p:nvSpPr>
        <p:spPr>
          <a:xfrm>
            <a:off x="3127248" y="960120"/>
            <a:ext cx="5833872" cy="5029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13"/>
          <p:cNvSpPr/>
          <p:nvPr/>
        </p:nvSpPr>
        <p:spPr>
          <a:xfrm>
            <a:off x="3127248" y="960120"/>
            <a:ext cx="1005840" cy="50292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13"/>
          <p:cNvSpPr/>
          <p:nvPr/>
        </p:nvSpPr>
        <p:spPr>
          <a:xfrm>
            <a:off x="3127248" y="960120"/>
            <a:ext cx="100584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ADMIN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13"/>
          <p:cNvSpPr/>
          <p:nvPr/>
        </p:nvSpPr>
        <p:spPr>
          <a:xfrm>
            <a:off x="4224528" y="1051560"/>
            <a:ext cx="46451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1.  Creates the examination (Pre-Defence / Defence) with date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13"/>
          <p:cNvSpPr/>
          <p:nvPr/>
        </p:nvSpPr>
        <p:spPr>
          <a:xfrm>
            <a:off x="3127248" y="1545336"/>
            <a:ext cx="5833872" cy="5029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13"/>
          <p:cNvSpPr/>
          <p:nvPr/>
        </p:nvSpPr>
        <p:spPr>
          <a:xfrm>
            <a:off x="3127248" y="1545336"/>
            <a:ext cx="1005840" cy="502920"/>
          </a:xfrm>
          <a:prstGeom prst="rect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13"/>
          <p:cNvSpPr/>
          <p:nvPr/>
        </p:nvSpPr>
        <p:spPr>
          <a:xfrm>
            <a:off x="3127248" y="1545336"/>
            <a:ext cx="100584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ADMIN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3"/>
          <p:cNvSpPr/>
          <p:nvPr/>
        </p:nvSpPr>
        <p:spPr>
          <a:xfrm>
            <a:off x="4224528" y="1636776"/>
            <a:ext cx="46451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2.  Creates an examination board — assigns Chairman and Members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3"/>
          <p:cNvSpPr/>
          <p:nvPr/>
        </p:nvSpPr>
        <p:spPr>
          <a:xfrm>
            <a:off x="3127248" y="2130552"/>
            <a:ext cx="5833872" cy="5029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13"/>
          <p:cNvSpPr/>
          <p:nvPr/>
        </p:nvSpPr>
        <p:spPr>
          <a:xfrm>
            <a:off x="3127248" y="2130552"/>
            <a:ext cx="1005840" cy="502920"/>
          </a:xfrm>
          <a:prstGeom prst="rect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13"/>
          <p:cNvSpPr/>
          <p:nvPr/>
        </p:nvSpPr>
        <p:spPr>
          <a:xfrm>
            <a:off x="3127248" y="2130552"/>
            <a:ext cx="100584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ADMIN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3"/>
          <p:cNvSpPr/>
          <p:nvPr/>
        </p:nvSpPr>
        <p:spPr>
          <a:xfrm>
            <a:off x="4224528" y="2221992"/>
            <a:ext cx="46451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3.  Assigns students to board — manually or auto-random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3"/>
          <p:cNvSpPr/>
          <p:nvPr/>
        </p:nvSpPr>
        <p:spPr>
          <a:xfrm>
            <a:off x="3127248" y="2715768"/>
            <a:ext cx="5833872" cy="5029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13"/>
          <p:cNvSpPr/>
          <p:nvPr/>
        </p:nvSpPr>
        <p:spPr>
          <a:xfrm>
            <a:off x="3127248" y="2715768"/>
            <a:ext cx="1005840" cy="502920"/>
          </a:xfrm>
          <a:prstGeom prst="rect">
            <a:avLst/>
          </a:prstGeom>
          <a:solidFill>
            <a:srgbClr val="0B7A87"/>
          </a:solidFill>
          <a:ln cap="flat" cmpd="sng" w="12700">
            <a:solidFill>
              <a:srgbClr val="0B7A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13"/>
          <p:cNvSpPr/>
          <p:nvPr/>
        </p:nvSpPr>
        <p:spPr>
          <a:xfrm>
            <a:off x="3127248" y="2715768"/>
            <a:ext cx="100584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3"/>
          <p:cNvSpPr/>
          <p:nvPr/>
        </p:nvSpPr>
        <p:spPr>
          <a:xfrm>
            <a:off x="4224528" y="2807208"/>
            <a:ext cx="46451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4.  Submits attendance request to supervisor for approval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3"/>
          <p:cNvSpPr/>
          <p:nvPr/>
        </p:nvSpPr>
        <p:spPr>
          <a:xfrm>
            <a:off x="3127248" y="3300984"/>
            <a:ext cx="5833872" cy="5029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13"/>
          <p:cNvSpPr/>
          <p:nvPr/>
        </p:nvSpPr>
        <p:spPr>
          <a:xfrm>
            <a:off x="3127248" y="3300984"/>
            <a:ext cx="1005840" cy="50292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13"/>
          <p:cNvSpPr/>
          <p:nvPr/>
        </p:nvSpPr>
        <p:spPr>
          <a:xfrm>
            <a:off x="3127248" y="3300984"/>
            <a:ext cx="100584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SUPERVISOR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3"/>
          <p:cNvSpPr/>
          <p:nvPr/>
        </p:nvSpPr>
        <p:spPr>
          <a:xfrm>
            <a:off x="4224528" y="3392424"/>
            <a:ext cx="46451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5.  Reviews request — approves or rejects with reason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3"/>
          <p:cNvSpPr/>
          <p:nvPr/>
        </p:nvSpPr>
        <p:spPr>
          <a:xfrm>
            <a:off x="3127248" y="3886200"/>
            <a:ext cx="5833872" cy="5029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3"/>
          <p:cNvSpPr/>
          <p:nvPr/>
        </p:nvSpPr>
        <p:spPr>
          <a:xfrm>
            <a:off x="3127248" y="3886200"/>
            <a:ext cx="1005840" cy="5029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13"/>
          <p:cNvSpPr/>
          <p:nvPr/>
        </p:nvSpPr>
        <p:spPr>
          <a:xfrm>
            <a:off x="3127248" y="3886200"/>
            <a:ext cx="100584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BOARD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3"/>
          <p:cNvSpPr/>
          <p:nvPr/>
        </p:nvSpPr>
        <p:spPr>
          <a:xfrm>
            <a:off x="4224528" y="3977640"/>
            <a:ext cx="46451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6.  Evaluates students — provides marks and written observations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3"/>
          <p:cNvSpPr/>
          <p:nvPr/>
        </p:nvSpPr>
        <p:spPr>
          <a:xfrm>
            <a:off x="3127248" y="4471416"/>
            <a:ext cx="5833872" cy="5029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13"/>
          <p:cNvSpPr/>
          <p:nvPr/>
        </p:nvSpPr>
        <p:spPr>
          <a:xfrm>
            <a:off x="3127248" y="4471416"/>
            <a:ext cx="1005840" cy="502920"/>
          </a:xfrm>
          <a:prstGeom prst="rect">
            <a:avLst/>
          </a:prstGeom>
          <a:solidFill>
            <a:srgbClr val="00E5CC"/>
          </a:solidFill>
          <a:ln cap="flat" cmpd="sng" w="12700">
            <a:solidFill>
              <a:srgbClr val="00E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13"/>
          <p:cNvSpPr/>
          <p:nvPr/>
        </p:nvSpPr>
        <p:spPr>
          <a:xfrm>
            <a:off x="3127248" y="4471416"/>
            <a:ext cx="100584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13"/>
          <p:cNvSpPr/>
          <p:nvPr/>
        </p:nvSpPr>
        <p:spPr>
          <a:xfrm>
            <a:off x="4224528" y="4562856"/>
            <a:ext cx="46451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7.  Aggregates all evaluation marks for final result computation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4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4"/>
          <p:cNvSpPr/>
          <p:nvPr/>
        </p:nvSpPr>
        <p:spPr>
          <a:xfrm>
            <a:off x="0" y="0"/>
            <a:ext cx="4114800" cy="841248"/>
          </a:xfrm>
          <a:prstGeom prst="rect">
            <a:avLst/>
          </a:prstGeom>
          <a:solidFill>
            <a:srgbClr val="0E7C8B">
              <a:alpha val="70196"/>
            </a:srgbClr>
          </a:solidFill>
          <a:ln cap="flat" cmpd="sng" w="12700">
            <a:solidFill>
              <a:srgbClr val="0E7C8B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14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14"/>
          <p:cNvSpPr/>
          <p:nvPr/>
        </p:nvSpPr>
        <p:spPr>
          <a:xfrm>
            <a:off x="8229600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14"/>
          <p:cNvSpPr/>
          <p:nvPr/>
        </p:nvSpPr>
        <p:spPr>
          <a:xfrm>
            <a:off x="8522208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14"/>
          <p:cNvSpPr/>
          <p:nvPr/>
        </p:nvSpPr>
        <p:spPr>
          <a:xfrm>
            <a:off x="8814816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14"/>
          <p:cNvSpPr/>
          <p:nvPr/>
        </p:nvSpPr>
        <p:spPr>
          <a:xfrm>
            <a:off x="8229600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14"/>
          <p:cNvSpPr/>
          <p:nvPr/>
        </p:nvSpPr>
        <p:spPr>
          <a:xfrm>
            <a:off x="8522208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14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Architecture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14"/>
          <p:cNvSpPr/>
          <p:nvPr/>
        </p:nvSpPr>
        <p:spPr>
          <a:xfrm>
            <a:off x="228600" y="530352"/>
            <a:ext cx="7315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Three-tier web application design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4"/>
          <p:cNvSpPr/>
          <p:nvPr/>
        </p:nvSpPr>
        <p:spPr>
          <a:xfrm>
            <a:off x="182880" y="987552"/>
            <a:ext cx="2816352" cy="320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14"/>
          <p:cNvSpPr/>
          <p:nvPr/>
        </p:nvSpPr>
        <p:spPr>
          <a:xfrm>
            <a:off x="182880" y="987552"/>
            <a:ext cx="2816352" cy="100584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4"/>
          <p:cNvSpPr/>
          <p:nvPr/>
        </p:nvSpPr>
        <p:spPr>
          <a:xfrm>
            <a:off x="182880" y="987552"/>
            <a:ext cx="2816352" cy="54864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24" name="Google Shape;7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3312" y="1078992"/>
            <a:ext cx="475488" cy="475488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4"/>
          <p:cNvSpPr/>
          <p:nvPr/>
        </p:nvSpPr>
        <p:spPr>
          <a:xfrm>
            <a:off x="182880" y="1572768"/>
            <a:ext cx="28163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Presentation Layer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14"/>
          <p:cNvSpPr/>
          <p:nvPr/>
        </p:nvSpPr>
        <p:spPr>
          <a:xfrm>
            <a:off x="182880" y="1773819"/>
            <a:ext cx="28164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ADDE6"/>
              </a:buClr>
              <a:buSzPts val="950"/>
              <a:buFont typeface="Calibri"/>
              <a:buNone/>
            </a:pPr>
            <a:r>
              <a:rPr b="0" i="1" lang="en-US" sz="105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Frontend</a:t>
            </a:r>
            <a:endParaRPr b="0" i="0" sz="105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4"/>
          <p:cNvSpPr/>
          <p:nvPr/>
        </p:nvSpPr>
        <p:spPr>
          <a:xfrm>
            <a:off x="402336" y="2176272"/>
            <a:ext cx="2395728" cy="36576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14"/>
          <p:cNvSpPr/>
          <p:nvPr/>
        </p:nvSpPr>
        <p:spPr>
          <a:xfrm>
            <a:off x="402336" y="2176272"/>
            <a:ext cx="45720" cy="36576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14"/>
          <p:cNvSpPr/>
          <p:nvPr/>
        </p:nvSpPr>
        <p:spPr>
          <a:xfrm>
            <a:off x="512064" y="2176272"/>
            <a:ext cx="22311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lang="en-US" sz="1000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Vue Js , Html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4"/>
          <p:cNvSpPr/>
          <p:nvPr/>
        </p:nvSpPr>
        <p:spPr>
          <a:xfrm>
            <a:off x="402336" y="2651760"/>
            <a:ext cx="2395728" cy="36576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14"/>
          <p:cNvSpPr/>
          <p:nvPr/>
        </p:nvSpPr>
        <p:spPr>
          <a:xfrm>
            <a:off x="402336" y="2651760"/>
            <a:ext cx="45720" cy="36576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14"/>
          <p:cNvSpPr/>
          <p:nvPr/>
        </p:nvSpPr>
        <p:spPr>
          <a:xfrm>
            <a:off x="512064" y="2651760"/>
            <a:ext cx="22311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Tailwind CSS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4"/>
          <p:cNvSpPr/>
          <p:nvPr/>
        </p:nvSpPr>
        <p:spPr>
          <a:xfrm>
            <a:off x="402336" y="3127248"/>
            <a:ext cx="2395728" cy="36576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14"/>
          <p:cNvSpPr/>
          <p:nvPr/>
        </p:nvSpPr>
        <p:spPr>
          <a:xfrm>
            <a:off x="402336" y="3127248"/>
            <a:ext cx="45720" cy="36576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14"/>
          <p:cNvSpPr/>
          <p:nvPr/>
        </p:nvSpPr>
        <p:spPr>
          <a:xfrm>
            <a:off x="512064" y="3127248"/>
            <a:ext cx="22311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Role-based Dashboards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14"/>
          <p:cNvSpPr/>
          <p:nvPr/>
        </p:nvSpPr>
        <p:spPr>
          <a:xfrm>
            <a:off x="402336" y="3602736"/>
            <a:ext cx="2395728" cy="36576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14"/>
          <p:cNvSpPr/>
          <p:nvPr/>
        </p:nvSpPr>
        <p:spPr>
          <a:xfrm>
            <a:off x="402336" y="3602736"/>
            <a:ext cx="45720" cy="36576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14"/>
          <p:cNvSpPr/>
          <p:nvPr/>
        </p:nvSpPr>
        <p:spPr>
          <a:xfrm>
            <a:off x="512064" y="3602736"/>
            <a:ext cx="22311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Responsive UI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2999232" y="2377440"/>
            <a:ext cx="201168" cy="36576"/>
          </a:xfrm>
          <a:prstGeom prst="rect">
            <a:avLst/>
          </a:prstGeom>
          <a:solidFill>
            <a:srgbClr val="13A8B8">
              <a:alpha val="70196"/>
            </a:srgbClr>
          </a:solidFill>
          <a:ln cap="flat" cmpd="sng" w="12700">
            <a:solidFill>
              <a:srgbClr val="13A8B8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14"/>
          <p:cNvSpPr/>
          <p:nvPr/>
        </p:nvSpPr>
        <p:spPr>
          <a:xfrm>
            <a:off x="2926080" y="2221992"/>
            <a:ext cx="347472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13A8B8"/>
                </a:solidFill>
                <a:latin typeface="Calibri"/>
                <a:ea typeface="Calibri"/>
                <a:cs typeface="Calibri"/>
                <a:sym typeface="Calibri"/>
              </a:rPr>
              <a:t>⇄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14"/>
          <p:cNvSpPr/>
          <p:nvPr/>
        </p:nvSpPr>
        <p:spPr>
          <a:xfrm>
            <a:off x="3172968" y="987552"/>
            <a:ext cx="2816352" cy="320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14"/>
          <p:cNvSpPr/>
          <p:nvPr/>
        </p:nvSpPr>
        <p:spPr>
          <a:xfrm>
            <a:off x="3172968" y="987552"/>
            <a:ext cx="2816352" cy="100584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14"/>
          <p:cNvSpPr/>
          <p:nvPr/>
        </p:nvSpPr>
        <p:spPr>
          <a:xfrm>
            <a:off x="3172968" y="987552"/>
            <a:ext cx="2816352" cy="54864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44" name="Google Shape;74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1078992"/>
            <a:ext cx="475488" cy="475488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14"/>
          <p:cNvSpPr/>
          <p:nvPr/>
        </p:nvSpPr>
        <p:spPr>
          <a:xfrm>
            <a:off x="3172968" y="1572768"/>
            <a:ext cx="28163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Application Layer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14"/>
          <p:cNvSpPr/>
          <p:nvPr/>
        </p:nvSpPr>
        <p:spPr>
          <a:xfrm>
            <a:off x="3172968" y="1773819"/>
            <a:ext cx="28164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ADDE6"/>
              </a:buClr>
              <a:buSzPts val="950"/>
              <a:buFont typeface="Calibri"/>
              <a:buNone/>
            </a:pPr>
            <a:r>
              <a:rPr b="0" i="1" lang="en-US" sz="105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Backend API</a:t>
            </a:r>
            <a:endParaRPr b="0" i="0" sz="105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14"/>
          <p:cNvSpPr/>
          <p:nvPr/>
        </p:nvSpPr>
        <p:spPr>
          <a:xfrm>
            <a:off x="3392424" y="2176272"/>
            <a:ext cx="2395728" cy="36576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14"/>
          <p:cNvSpPr/>
          <p:nvPr/>
        </p:nvSpPr>
        <p:spPr>
          <a:xfrm>
            <a:off x="3392424" y="2176272"/>
            <a:ext cx="45720" cy="36576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14"/>
          <p:cNvSpPr/>
          <p:nvPr/>
        </p:nvSpPr>
        <p:spPr>
          <a:xfrm>
            <a:off x="3502152" y="2176272"/>
            <a:ext cx="22311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lang="en-US" sz="1000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PHP, Laravel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14"/>
          <p:cNvSpPr/>
          <p:nvPr/>
        </p:nvSpPr>
        <p:spPr>
          <a:xfrm>
            <a:off x="3392424" y="2651760"/>
            <a:ext cx="2395728" cy="36576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14"/>
          <p:cNvSpPr/>
          <p:nvPr/>
        </p:nvSpPr>
        <p:spPr>
          <a:xfrm>
            <a:off x="3392424" y="2651760"/>
            <a:ext cx="45720" cy="36576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14"/>
          <p:cNvSpPr/>
          <p:nvPr/>
        </p:nvSpPr>
        <p:spPr>
          <a:xfrm>
            <a:off x="3502152" y="2651760"/>
            <a:ext cx="22311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REST API Design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14"/>
          <p:cNvSpPr/>
          <p:nvPr/>
        </p:nvSpPr>
        <p:spPr>
          <a:xfrm>
            <a:off x="3392424" y="3127248"/>
            <a:ext cx="2395728" cy="36576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14"/>
          <p:cNvSpPr/>
          <p:nvPr/>
        </p:nvSpPr>
        <p:spPr>
          <a:xfrm>
            <a:off x="3392424" y="3127248"/>
            <a:ext cx="45720" cy="36576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14"/>
          <p:cNvSpPr/>
          <p:nvPr/>
        </p:nvSpPr>
        <p:spPr>
          <a:xfrm>
            <a:off x="3502152" y="3127248"/>
            <a:ext cx="22311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JWT Authentication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14"/>
          <p:cNvSpPr/>
          <p:nvPr/>
        </p:nvSpPr>
        <p:spPr>
          <a:xfrm>
            <a:off x="3392424" y="3602736"/>
            <a:ext cx="2395728" cy="36576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14"/>
          <p:cNvSpPr/>
          <p:nvPr/>
        </p:nvSpPr>
        <p:spPr>
          <a:xfrm>
            <a:off x="3392424" y="3602736"/>
            <a:ext cx="45720" cy="36576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14"/>
          <p:cNvSpPr/>
          <p:nvPr/>
        </p:nvSpPr>
        <p:spPr>
          <a:xfrm>
            <a:off x="3502152" y="3602736"/>
            <a:ext cx="22311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Business Logic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4"/>
          <p:cNvSpPr/>
          <p:nvPr/>
        </p:nvSpPr>
        <p:spPr>
          <a:xfrm>
            <a:off x="5989320" y="2377440"/>
            <a:ext cx="201168" cy="36576"/>
          </a:xfrm>
          <a:prstGeom prst="rect">
            <a:avLst/>
          </a:prstGeom>
          <a:solidFill>
            <a:srgbClr val="13A8B8">
              <a:alpha val="70196"/>
            </a:srgbClr>
          </a:solidFill>
          <a:ln cap="flat" cmpd="sng" w="12700">
            <a:solidFill>
              <a:srgbClr val="13A8B8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14"/>
          <p:cNvSpPr/>
          <p:nvPr/>
        </p:nvSpPr>
        <p:spPr>
          <a:xfrm>
            <a:off x="5916168" y="2221992"/>
            <a:ext cx="347472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13A8B8"/>
                </a:solidFill>
                <a:latin typeface="Calibri"/>
                <a:ea typeface="Calibri"/>
                <a:cs typeface="Calibri"/>
                <a:sym typeface="Calibri"/>
              </a:rPr>
              <a:t>⇄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14"/>
          <p:cNvSpPr/>
          <p:nvPr/>
        </p:nvSpPr>
        <p:spPr>
          <a:xfrm>
            <a:off x="6163056" y="987552"/>
            <a:ext cx="2816352" cy="320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14"/>
          <p:cNvSpPr/>
          <p:nvPr/>
        </p:nvSpPr>
        <p:spPr>
          <a:xfrm>
            <a:off x="6163056" y="987552"/>
            <a:ext cx="2816352" cy="1005840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14"/>
          <p:cNvSpPr/>
          <p:nvPr/>
        </p:nvSpPr>
        <p:spPr>
          <a:xfrm>
            <a:off x="6163056" y="987552"/>
            <a:ext cx="2816352" cy="54864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64" name="Google Shape;76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3488" y="1078992"/>
            <a:ext cx="475488" cy="475488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14"/>
          <p:cNvSpPr/>
          <p:nvPr/>
        </p:nvSpPr>
        <p:spPr>
          <a:xfrm>
            <a:off x="6163056" y="1572768"/>
            <a:ext cx="28163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 Layer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14"/>
          <p:cNvSpPr/>
          <p:nvPr/>
        </p:nvSpPr>
        <p:spPr>
          <a:xfrm>
            <a:off x="6163056" y="1773819"/>
            <a:ext cx="28164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ADDE6"/>
              </a:buClr>
              <a:buSzPts val="950"/>
              <a:buFont typeface="Calibri"/>
              <a:buNone/>
            </a:pPr>
            <a:r>
              <a:rPr b="0" i="1" lang="en-US" sz="105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Database</a:t>
            </a:r>
            <a:endParaRPr b="0" i="0" sz="105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14"/>
          <p:cNvSpPr/>
          <p:nvPr/>
        </p:nvSpPr>
        <p:spPr>
          <a:xfrm>
            <a:off x="6382512" y="2176272"/>
            <a:ext cx="2395728" cy="36576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14"/>
          <p:cNvSpPr/>
          <p:nvPr/>
        </p:nvSpPr>
        <p:spPr>
          <a:xfrm>
            <a:off x="6382512" y="2176272"/>
            <a:ext cx="45720" cy="365760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4"/>
          <p:cNvSpPr/>
          <p:nvPr/>
        </p:nvSpPr>
        <p:spPr>
          <a:xfrm>
            <a:off x="6492240" y="2176272"/>
            <a:ext cx="22311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MySQL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14"/>
          <p:cNvSpPr/>
          <p:nvPr/>
        </p:nvSpPr>
        <p:spPr>
          <a:xfrm>
            <a:off x="6382512" y="2651760"/>
            <a:ext cx="2395728" cy="36576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14"/>
          <p:cNvSpPr/>
          <p:nvPr/>
        </p:nvSpPr>
        <p:spPr>
          <a:xfrm>
            <a:off x="6382512" y="2651760"/>
            <a:ext cx="45720" cy="365760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14"/>
          <p:cNvSpPr/>
          <p:nvPr/>
        </p:nvSpPr>
        <p:spPr>
          <a:xfrm>
            <a:off x="6492240" y="2651760"/>
            <a:ext cx="22311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lang="en-US" sz="1000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Eloquent ORM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14"/>
          <p:cNvSpPr/>
          <p:nvPr/>
        </p:nvSpPr>
        <p:spPr>
          <a:xfrm>
            <a:off x="6382512" y="3127248"/>
            <a:ext cx="2395728" cy="36576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14"/>
          <p:cNvSpPr/>
          <p:nvPr/>
        </p:nvSpPr>
        <p:spPr>
          <a:xfrm>
            <a:off x="6382512" y="3127248"/>
            <a:ext cx="45720" cy="365760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14"/>
          <p:cNvSpPr/>
          <p:nvPr/>
        </p:nvSpPr>
        <p:spPr>
          <a:xfrm>
            <a:off x="6492240" y="3127248"/>
            <a:ext cx="22311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File Storage System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14"/>
          <p:cNvSpPr/>
          <p:nvPr/>
        </p:nvSpPr>
        <p:spPr>
          <a:xfrm>
            <a:off x="6382512" y="3602736"/>
            <a:ext cx="2395728" cy="36576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14"/>
          <p:cNvSpPr/>
          <p:nvPr/>
        </p:nvSpPr>
        <p:spPr>
          <a:xfrm>
            <a:off x="6382512" y="3602736"/>
            <a:ext cx="45720" cy="365760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14"/>
          <p:cNvSpPr/>
          <p:nvPr/>
        </p:nvSpPr>
        <p:spPr>
          <a:xfrm>
            <a:off x="6492240" y="3602736"/>
            <a:ext cx="22311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Backup &amp; Recovery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14"/>
          <p:cNvSpPr/>
          <p:nvPr/>
        </p:nvSpPr>
        <p:spPr>
          <a:xfrm>
            <a:off x="182880" y="4315968"/>
            <a:ext cx="8796528" cy="658368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14"/>
          <p:cNvSpPr/>
          <p:nvPr/>
        </p:nvSpPr>
        <p:spPr>
          <a:xfrm>
            <a:off x="182880" y="4315968"/>
            <a:ext cx="8796528" cy="457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14"/>
          <p:cNvSpPr/>
          <p:nvPr/>
        </p:nvSpPr>
        <p:spPr>
          <a:xfrm>
            <a:off x="365760" y="4352544"/>
            <a:ext cx="1645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050"/>
              <a:buFont typeface="Calibri"/>
              <a:buNone/>
            </a:pPr>
            <a:r>
              <a:rPr b="1" i="0" lang="en-US" sz="105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🔐  Security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14"/>
          <p:cNvSpPr/>
          <p:nvPr/>
        </p:nvSpPr>
        <p:spPr>
          <a:xfrm>
            <a:off x="493123" y="4608576"/>
            <a:ext cx="1645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JWT + RBAC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14"/>
          <p:cNvSpPr/>
          <p:nvPr/>
        </p:nvSpPr>
        <p:spPr>
          <a:xfrm>
            <a:off x="2121408" y="4352544"/>
            <a:ext cx="1645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050"/>
              <a:buFont typeface="Calibri"/>
              <a:buNone/>
            </a:pPr>
            <a:r>
              <a:rPr b="1" i="0" lang="en-US" sz="105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📱  Responsive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14"/>
          <p:cNvSpPr/>
          <p:nvPr/>
        </p:nvSpPr>
        <p:spPr>
          <a:xfrm>
            <a:off x="2346742" y="4608576"/>
            <a:ext cx="1645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Mobile-first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14"/>
          <p:cNvSpPr/>
          <p:nvPr/>
        </p:nvSpPr>
        <p:spPr>
          <a:xfrm>
            <a:off x="3877056" y="4352544"/>
            <a:ext cx="1645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050"/>
              <a:buFont typeface="Calibri"/>
              <a:buNone/>
            </a:pPr>
            <a:r>
              <a:rPr b="1" i="0" lang="en-US" sz="105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⚡  Performance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14"/>
          <p:cNvSpPr/>
          <p:nvPr/>
        </p:nvSpPr>
        <p:spPr>
          <a:xfrm>
            <a:off x="4043607" y="4608576"/>
            <a:ext cx="1645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Fast &amp; concurrent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14"/>
          <p:cNvSpPr/>
          <p:nvPr/>
        </p:nvSpPr>
        <p:spPr>
          <a:xfrm>
            <a:off x="5632704" y="4352544"/>
            <a:ext cx="1645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050"/>
              <a:buFont typeface="Calibri"/>
              <a:buNone/>
            </a:pPr>
            <a:r>
              <a:rPr b="1" i="0" lang="en-US" sz="105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📦  Scalable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14"/>
          <p:cNvSpPr/>
          <p:nvPr/>
        </p:nvSpPr>
        <p:spPr>
          <a:xfrm>
            <a:off x="5730675" y="4608576"/>
            <a:ext cx="1645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Multi-</a:t>
            </a:r>
            <a:r>
              <a:rPr lang="en-US" sz="900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r>
              <a:rPr b="0" i="0" lang="en-US" sz="9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 ready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14"/>
          <p:cNvSpPr/>
          <p:nvPr/>
        </p:nvSpPr>
        <p:spPr>
          <a:xfrm>
            <a:off x="7388352" y="4352544"/>
            <a:ext cx="1645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050"/>
              <a:buFont typeface="Calibri"/>
              <a:buNone/>
            </a:pPr>
            <a:r>
              <a:rPr b="1" i="0" lang="en-US" sz="105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💾  Reliable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14"/>
          <p:cNvSpPr/>
          <p:nvPr/>
        </p:nvSpPr>
        <p:spPr>
          <a:xfrm>
            <a:off x="7486323" y="4608576"/>
            <a:ext cx="1645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Backup + recovery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5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15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15"/>
          <p:cNvSpPr/>
          <p:nvPr/>
        </p:nvSpPr>
        <p:spPr>
          <a:xfrm>
            <a:off x="0" y="0"/>
            <a:ext cx="9150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5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15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15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15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5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15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Case Diagram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15"/>
          <p:cNvSpPr/>
          <p:nvPr/>
        </p:nvSpPr>
        <p:spPr>
          <a:xfrm>
            <a:off x="228600" y="530352"/>
            <a:ext cx="7315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System actors and their interactions with Project Hub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5"/>
          <p:cNvSpPr/>
          <p:nvPr/>
        </p:nvSpPr>
        <p:spPr>
          <a:xfrm>
            <a:off x="2487168" y="911134"/>
            <a:ext cx="4169700" cy="4005000"/>
          </a:xfrm>
          <a:prstGeom prst="rect">
            <a:avLst/>
          </a:prstGeom>
          <a:solidFill>
            <a:srgbClr val="F0FBFC"/>
          </a:solidFill>
          <a:ln cap="flat" cmpd="sng" w="15225">
            <a:solidFill>
              <a:srgbClr val="0E7C8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15"/>
          <p:cNvSpPr/>
          <p:nvPr/>
        </p:nvSpPr>
        <p:spPr>
          <a:xfrm>
            <a:off x="3628209" y="4583118"/>
            <a:ext cx="18288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E7C8B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0E7C8B"/>
                </a:solidFill>
                <a:latin typeface="Calibri"/>
                <a:ea typeface="Calibri"/>
                <a:cs typeface="Calibri"/>
                <a:sym typeface="Calibri"/>
              </a:rPr>
              <a:t>Project Hub System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15"/>
          <p:cNvSpPr/>
          <p:nvPr/>
        </p:nvSpPr>
        <p:spPr>
          <a:xfrm>
            <a:off x="256032" y="1304326"/>
            <a:ext cx="402300" cy="402300"/>
          </a:xfrm>
          <a:prstGeom prst="ellipse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9" name="Google Shape;809;p15"/>
          <p:cNvCxnSpPr/>
          <p:nvPr/>
        </p:nvCxnSpPr>
        <p:spPr>
          <a:xfrm>
            <a:off x="457200" y="1706662"/>
            <a:ext cx="0" cy="457200"/>
          </a:xfrm>
          <a:prstGeom prst="straightConnector1">
            <a:avLst/>
          </a:prstGeom>
          <a:noFill/>
          <a:ln cap="flat" cmpd="sng" w="254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0" name="Google Shape;810;p15"/>
          <p:cNvCxnSpPr/>
          <p:nvPr/>
        </p:nvCxnSpPr>
        <p:spPr>
          <a:xfrm>
            <a:off x="201168" y="1852966"/>
            <a:ext cx="512100" cy="0"/>
          </a:xfrm>
          <a:prstGeom prst="straightConnector1">
            <a:avLst/>
          </a:prstGeom>
          <a:noFill/>
          <a:ln cap="flat" cmpd="sng" w="254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1" name="Google Shape;811;p15"/>
          <p:cNvCxnSpPr/>
          <p:nvPr/>
        </p:nvCxnSpPr>
        <p:spPr>
          <a:xfrm flipH="1">
            <a:off x="255900" y="2163862"/>
            <a:ext cx="201300" cy="347400"/>
          </a:xfrm>
          <a:prstGeom prst="straightConnector1">
            <a:avLst/>
          </a:prstGeom>
          <a:noFill/>
          <a:ln cap="flat" cmpd="sng" w="254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2" name="Google Shape;812;p15"/>
          <p:cNvCxnSpPr/>
          <p:nvPr/>
        </p:nvCxnSpPr>
        <p:spPr>
          <a:xfrm>
            <a:off x="457200" y="2163862"/>
            <a:ext cx="201300" cy="347400"/>
          </a:xfrm>
          <a:prstGeom prst="straightConnector1">
            <a:avLst/>
          </a:prstGeom>
          <a:noFill/>
          <a:ln cap="flat" cmpd="sng" w="254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3" name="Google Shape;813;p15"/>
          <p:cNvSpPr/>
          <p:nvPr/>
        </p:nvSpPr>
        <p:spPr>
          <a:xfrm>
            <a:off x="128016" y="2566198"/>
            <a:ext cx="6585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4F5E"/>
              </a:buClr>
              <a:buSzPts val="1000"/>
              <a:buFont typeface="Calibri"/>
              <a:buNone/>
            </a:pPr>
            <a:r>
              <a:rPr b="1" i="0" lang="en-US" sz="1100" u="none" cap="none" strike="noStrike">
                <a:solidFill>
                  <a:srgbClr val="0B4F5E"/>
                </a:solidFill>
                <a:latin typeface="Calibri"/>
                <a:ea typeface="Calibri"/>
                <a:cs typeface="Calibri"/>
                <a:sym typeface="Calibri"/>
              </a:rPr>
              <a:t>Admin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15"/>
          <p:cNvSpPr/>
          <p:nvPr/>
        </p:nvSpPr>
        <p:spPr>
          <a:xfrm>
            <a:off x="256032" y="2858806"/>
            <a:ext cx="402300" cy="402300"/>
          </a:xfrm>
          <a:prstGeom prst="ellipse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15" name="Google Shape;815;p15"/>
          <p:cNvCxnSpPr/>
          <p:nvPr/>
        </p:nvCxnSpPr>
        <p:spPr>
          <a:xfrm>
            <a:off x="457200" y="3261142"/>
            <a:ext cx="0" cy="457200"/>
          </a:xfrm>
          <a:prstGeom prst="straightConnector1">
            <a:avLst/>
          </a:prstGeom>
          <a:noFill/>
          <a:ln cap="flat" cmpd="sng" w="254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6" name="Google Shape;816;p15"/>
          <p:cNvCxnSpPr/>
          <p:nvPr/>
        </p:nvCxnSpPr>
        <p:spPr>
          <a:xfrm>
            <a:off x="201168" y="3407446"/>
            <a:ext cx="512100" cy="0"/>
          </a:xfrm>
          <a:prstGeom prst="straightConnector1">
            <a:avLst/>
          </a:prstGeom>
          <a:noFill/>
          <a:ln cap="flat" cmpd="sng" w="254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7" name="Google Shape;817;p15"/>
          <p:cNvCxnSpPr/>
          <p:nvPr/>
        </p:nvCxnSpPr>
        <p:spPr>
          <a:xfrm flipH="1">
            <a:off x="255900" y="3718342"/>
            <a:ext cx="201300" cy="347400"/>
          </a:xfrm>
          <a:prstGeom prst="straightConnector1">
            <a:avLst/>
          </a:prstGeom>
          <a:noFill/>
          <a:ln cap="flat" cmpd="sng" w="254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8" name="Google Shape;818;p15"/>
          <p:cNvCxnSpPr/>
          <p:nvPr/>
        </p:nvCxnSpPr>
        <p:spPr>
          <a:xfrm>
            <a:off x="457200" y="3718342"/>
            <a:ext cx="201300" cy="347400"/>
          </a:xfrm>
          <a:prstGeom prst="straightConnector1">
            <a:avLst/>
          </a:prstGeom>
          <a:noFill/>
          <a:ln cap="flat" cmpd="sng" w="254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9" name="Google Shape;819;p15"/>
          <p:cNvSpPr/>
          <p:nvPr/>
        </p:nvSpPr>
        <p:spPr>
          <a:xfrm>
            <a:off x="128016" y="4120678"/>
            <a:ext cx="6585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838F"/>
              </a:buClr>
              <a:buSzPts val="1000"/>
              <a:buFont typeface="Calibri"/>
              <a:buNone/>
            </a:pPr>
            <a:r>
              <a:rPr b="1" i="0" lang="en-US" sz="1100" u="none" cap="none" strike="noStrike">
                <a:solidFill>
                  <a:srgbClr val="00838F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15"/>
          <p:cNvSpPr/>
          <p:nvPr/>
        </p:nvSpPr>
        <p:spPr>
          <a:xfrm>
            <a:off x="8485632" y="1944406"/>
            <a:ext cx="402300" cy="402300"/>
          </a:xfrm>
          <a:prstGeom prst="ellipse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21" name="Google Shape;821;p15"/>
          <p:cNvCxnSpPr/>
          <p:nvPr/>
        </p:nvCxnSpPr>
        <p:spPr>
          <a:xfrm>
            <a:off x="8686800" y="2346742"/>
            <a:ext cx="0" cy="457200"/>
          </a:xfrm>
          <a:prstGeom prst="straightConnector1">
            <a:avLst/>
          </a:prstGeom>
          <a:noFill/>
          <a:ln cap="flat" cmpd="sng" w="254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2" name="Google Shape;822;p15"/>
          <p:cNvCxnSpPr/>
          <p:nvPr/>
        </p:nvCxnSpPr>
        <p:spPr>
          <a:xfrm>
            <a:off x="8430768" y="2493046"/>
            <a:ext cx="512100" cy="0"/>
          </a:xfrm>
          <a:prstGeom prst="straightConnector1">
            <a:avLst/>
          </a:prstGeom>
          <a:noFill/>
          <a:ln cap="flat" cmpd="sng" w="254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3" name="Google Shape;823;p15"/>
          <p:cNvCxnSpPr/>
          <p:nvPr/>
        </p:nvCxnSpPr>
        <p:spPr>
          <a:xfrm flipH="1">
            <a:off x="8485500" y="2803942"/>
            <a:ext cx="201300" cy="347400"/>
          </a:xfrm>
          <a:prstGeom prst="straightConnector1">
            <a:avLst/>
          </a:prstGeom>
          <a:noFill/>
          <a:ln cap="flat" cmpd="sng" w="254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4" name="Google Shape;824;p15"/>
          <p:cNvCxnSpPr/>
          <p:nvPr/>
        </p:nvCxnSpPr>
        <p:spPr>
          <a:xfrm>
            <a:off x="8686800" y="2803942"/>
            <a:ext cx="201300" cy="347400"/>
          </a:xfrm>
          <a:prstGeom prst="straightConnector1">
            <a:avLst/>
          </a:prstGeom>
          <a:noFill/>
          <a:ln cap="flat" cmpd="sng" w="254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5" name="Google Shape;825;p15"/>
          <p:cNvSpPr/>
          <p:nvPr/>
        </p:nvSpPr>
        <p:spPr>
          <a:xfrm>
            <a:off x="8357616" y="3206278"/>
            <a:ext cx="6585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1000"/>
              <a:buFont typeface="Calibri"/>
              <a:buNone/>
            </a:pPr>
            <a:r>
              <a:rPr b="1" i="0" lang="en-US" sz="1100" u="none" cap="none" strike="noStrike">
                <a:solidFill>
                  <a:srgbClr val="13A8B8"/>
                </a:solidFill>
                <a:latin typeface="Calibri"/>
                <a:ea typeface="Calibri"/>
                <a:cs typeface="Calibri"/>
                <a:sym typeface="Calibri"/>
              </a:rPr>
              <a:t>Supervisor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15"/>
          <p:cNvSpPr/>
          <p:nvPr/>
        </p:nvSpPr>
        <p:spPr>
          <a:xfrm>
            <a:off x="8485632" y="3791494"/>
            <a:ext cx="402300" cy="402300"/>
          </a:xfrm>
          <a:prstGeom prst="ellipse">
            <a:avLst/>
          </a:prstGeom>
          <a:solidFill>
            <a:srgbClr val="FFB300"/>
          </a:solidFill>
          <a:ln cap="flat" cmpd="sng" w="12700">
            <a:solidFill>
              <a:srgbClr val="FFB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27" name="Google Shape;827;p15"/>
          <p:cNvCxnSpPr/>
          <p:nvPr/>
        </p:nvCxnSpPr>
        <p:spPr>
          <a:xfrm>
            <a:off x="8686800" y="4193830"/>
            <a:ext cx="0" cy="365700"/>
          </a:xfrm>
          <a:prstGeom prst="straightConnector1">
            <a:avLst/>
          </a:prstGeom>
          <a:noFill/>
          <a:ln cap="flat" cmpd="sng" w="25400">
            <a:solidFill>
              <a:srgbClr val="FFB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8" name="Google Shape;828;p15"/>
          <p:cNvCxnSpPr/>
          <p:nvPr/>
        </p:nvCxnSpPr>
        <p:spPr>
          <a:xfrm>
            <a:off x="8430768" y="4303558"/>
            <a:ext cx="512100" cy="0"/>
          </a:xfrm>
          <a:prstGeom prst="straightConnector1">
            <a:avLst/>
          </a:prstGeom>
          <a:noFill/>
          <a:ln cap="flat" cmpd="sng" w="25400">
            <a:solidFill>
              <a:srgbClr val="FFB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9" name="Google Shape;829;p15"/>
          <p:cNvCxnSpPr/>
          <p:nvPr/>
        </p:nvCxnSpPr>
        <p:spPr>
          <a:xfrm flipH="1">
            <a:off x="8503800" y="4559590"/>
            <a:ext cx="183000" cy="274200"/>
          </a:xfrm>
          <a:prstGeom prst="straightConnector1">
            <a:avLst/>
          </a:prstGeom>
          <a:noFill/>
          <a:ln cap="flat" cmpd="sng" w="25400">
            <a:solidFill>
              <a:srgbClr val="FFB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0" name="Google Shape;830;p15"/>
          <p:cNvCxnSpPr/>
          <p:nvPr/>
        </p:nvCxnSpPr>
        <p:spPr>
          <a:xfrm>
            <a:off x="8686800" y="4559590"/>
            <a:ext cx="183000" cy="274200"/>
          </a:xfrm>
          <a:prstGeom prst="straightConnector1">
            <a:avLst/>
          </a:prstGeom>
          <a:noFill/>
          <a:ln cap="flat" cmpd="sng" w="25400">
            <a:solidFill>
              <a:srgbClr val="FFB3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1" name="Google Shape;831;p15"/>
          <p:cNvSpPr/>
          <p:nvPr/>
        </p:nvSpPr>
        <p:spPr>
          <a:xfrm>
            <a:off x="8357616" y="4861995"/>
            <a:ext cx="6585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B300"/>
              </a:buClr>
              <a:buSzPts val="900"/>
              <a:buFont typeface="Calibri"/>
              <a:buNone/>
            </a:pPr>
            <a:r>
              <a:rPr b="1" i="0" lang="en-US" sz="1100" u="none" cap="none" strike="noStrike">
                <a:solidFill>
                  <a:srgbClr val="FFB300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15"/>
          <p:cNvSpPr/>
          <p:nvPr/>
        </p:nvSpPr>
        <p:spPr>
          <a:xfrm>
            <a:off x="2578608" y="1030006"/>
            <a:ext cx="1572900" cy="347400"/>
          </a:xfrm>
          <a:prstGeom prst="ellipse">
            <a:avLst/>
          </a:prstGeom>
          <a:solidFill>
            <a:srgbClr val="C8E8EE"/>
          </a:solidFill>
          <a:ln cap="flat" cmpd="sng" w="9525">
            <a:solidFill>
              <a:srgbClr val="5A9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15"/>
          <p:cNvSpPr/>
          <p:nvPr/>
        </p:nvSpPr>
        <p:spPr>
          <a:xfrm>
            <a:off x="2578608" y="1030006"/>
            <a:ext cx="1572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Assign Supervisor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5"/>
          <p:cNvSpPr/>
          <p:nvPr/>
        </p:nvSpPr>
        <p:spPr>
          <a:xfrm>
            <a:off x="4864608" y="1030006"/>
            <a:ext cx="1572900" cy="347400"/>
          </a:xfrm>
          <a:prstGeom prst="ellipse">
            <a:avLst/>
          </a:prstGeom>
          <a:solidFill>
            <a:srgbClr val="C8E8EE"/>
          </a:solidFill>
          <a:ln cap="flat" cmpd="sng" w="9525">
            <a:solidFill>
              <a:srgbClr val="5A9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15"/>
          <p:cNvSpPr/>
          <p:nvPr/>
        </p:nvSpPr>
        <p:spPr>
          <a:xfrm>
            <a:off x="4864608" y="1020209"/>
            <a:ext cx="1572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Create Exam Board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5"/>
          <p:cNvSpPr/>
          <p:nvPr/>
        </p:nvSpPr>
        <p:spPr>
          <a:xfrm>
            <a:off x="2578608" y="1523782"/>
            <a:ext cx="1572900" cy="347400"/>
          </a:xfrm>
          <a:prstGeom prst="ellipse">
            <a:avLst/>
          </a:prstGeom>
          <a:solidFill>
            <a:srgbClr val="C8E8EE"/>
          </a:solidFill>
          <a:ln cap="flat" cmpd="sng" w="9525">
            <a:solidFill>
              <a:srgbClr val="5A9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15"/>
          <p:cNvSpPr/>
          <p:nvPr/>
        </p:nvSpPr>
        <p:spPr>
          <a:xfrm>
            <a:off x="2578608" y="1523782"/>
            <a:ext cx="1572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Manage Users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5"/>
          <p:cNvSpPr/>
          <p:nvPr/>
        </p:nvSpPr>
        <p:spPr>
          <a:xfrm>
            <a:off x="4864608" y="1523782"/>
            <a:ext cx="1572900" cy="347400"/>
          </a:xfrm>
          <a:prstGeom prst="ellipse">
            <a:avLst/>
          </a:prstGeom>
          <a:solidFill>
            <a:srgbClr val="C8E8EE"/>
          </a:solidFill>
          <a:ln cap="flat" cmpd="sng" w="9525">
            <a:solidFill>
              <a:srgbClr val="5A9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15"/>
          <p:cNvSpPr/>
          <p:nvPr/>
        </p:nvSpPr>
        <p:spPr>
          <a:xfrm>
            <a:off x="4864608" y="1523782"/>
            <a:ext cx="1572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Declare Result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5"/>
          <p:cNvSpPr/>
          <p:nvPr/>
        </p:nvSpPr>
        <p:spPr>
          <a:xfrm>
            <a:off x="2578608" y="2072422"/>
            <a:ext cx="1572900" cy="347400"/>
          </a:xfrm>
          <a:prstGeom prst="ellipse">
            <a:avLst/>
          </a:prstGeom>
          <a:solidFill>
            <a:srgbClr val="C8F0EE"/>
          </a:solidFill>
          <a:ln cap="flat" cmpd="sng" w="9525">
            <a:solidFill>
              <a:srgbClr val="4A8E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15"/>
          <p:cNvSpPr/>
          <p:nvPr/>
        </p:nvSpPr>
        <p:spPr>
          <a:xfrm>
            <a:off x="2578608" y="2072422"/>
            <a:ext cx="1572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Submit Project Idea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5"/>
          <p:cNvSpPr/>
          <p:nvPr/>
        </p:nvSpPr>
        <p:spPr>
          <a:xfrm>
            <a:off x="4864608" y="2072422"/>
            <a:ext cx="1572900" cy="347400"/>
          </a:xfrm>
          <a:prstGeom prst="ellipse">
            <a:avLst/>
          </a:prstGeom>
          <a:solidFill>
            <a:srgbClr val="C8F0EE"/>
          </a:solidFill>
          <a:ln cap="flat" cmpd="sng" w="9525">
            <a:solidFill>
              <a:srgbClr val="4A8E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15"/>
          <p:cNvSpPr/>
          <p:nvPr/>
        </p:nvSpPr>
        <p:spPr>
          <a:xfrm>
            <a:off x="4864608" y="2072422"/>
            <a:ext cx="1572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Track Milestones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15"/>
          <p:cNvSpPr/>
          <p:nvPr/>
        </p:nvSpPr>
        <p:spPr>
          <a:xfrm>
            <a:off x="2578608" y="2584486"/>
            <a:ext cx="1572900" cy="347400"/>
          </a:xfrm>
          <a:prstGeom prst="ellipse">
            <a:avLst/>
          </a:prstGeom>
          <a:solidFill>
            <a:srgbClr val="C8F0EE"/>
          </a:solidFill>
          <a:ln cap="flat" cmpd="sng" w="9525">
            <a:solidFill>
              <a:srgbClr val="4A8E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15"/>
          <p:cNvSpPr/>
          <p:nvPr/>
        </p:nvSpPr>
        <p:spPr>
          <a:xfrm>
            <a:off x="2578608" y="2584486"/>
            <a:ext cx="1572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Upload Documents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15"/>
          <p:cNvSpPr/>
          <p:nvPr/>
        </p:nvSpPr>
        <p:spPr>
          <a:xfrm>
            <a:off x="4864608" y="2584486"/>
            <a:ext cx="1572900" cy="347400"/>
          </a:xfrm>
          <a:prstGeom prst="ellipse">
            <a:avLst/>
          </a:prstGeom>
          <a:solidFill>
            <a:srgbClr val="C8F0EE"/>
          </a:solidFill>
          <a:ln cap="flat" cmpd="sng" w="9525">
            <a:solidFill>
              <a:srgbClr val="4A8E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15"/>
          <p:cNvSpPr/>
          <p:nvPr/>
        </p:nvSpPr>
        <p:spPr>
          <a:xfrm>
            <a:off x="4864608" y="2584486"/>
            <a:ext cx="1572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Request Exam Attend.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15"/>
          <p:cNvSpPr/>
          <p:nvPr/>
        </p:nvSpPr>
        <p:spPr>
          <a:xfrm>
            <a:off x="2578608" y="3096550"/>
            <a:ext cx="1572900" cy="347400"/>
          </a:xfrm>
          <a:prstGeom prst="ellipse">
            <a:avLst/>
          </a:prstGeom>
          <a:solidFill>
            <a:srgbClr val="D8F4F8"/>
          </a:solidFill>
          <a:ln cap="flat" cmpd="sng" w="9525">
            <a:solidFill>
              <a:srgbClr val="40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15"/>
          <p:cNvSpPr/>
          <p:nvPr/>
        </p:nvSpPr>
        <p:spPr>
          <a:xfrm>
            <a:off x="2578608" y="3096550"/>
            <a:ext cx="1572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Approve Project Idea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15"/>
          <p:cNvSpPr/>
          <p:nvPr/>
        </p:nvSpPr>
        <p:spPr>
          <a:xfrm>
            <a:off x="4864608" y="3096550"/>
            <a:ext cx="1572900" cy="347400"/>
          </a:xfrm>
          <a:prstGeom prst="ellipse">
            <a:avLst/>
          </a:prstGeom>
          <a:solidFill>
            <a:srgbClr val="D8F4F8"/>
          </a:solidFill>
          <a:ln cap="flat" cmpd="sng" w="9525">
            <a:solidFill>
              <a:srgbClr val="40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15"/>
          <p:cNvSpPr/>
          <p:nvPr/>
        </p:nvSpPr>
        <p:spPr>
          <a:xfrm>
            <a:off x="4864608" y="3096550"/>
            <a:ext cx="1572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Approve Attendance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15"/>
          <p:cNvSpPr/>
          <p:nvPr/>
        </p:nvSpPr>
        <p:spPr>
          <a:xfrm>
            <a:off x="2578608" y="3590326"/>
            <a:ext cx="1572900" cy="347400"/>
          </a:xfrm>
          <a:prstGeom prst="ellipse">
            <a:avLst/>
          </a:prstGeom>
          <a:solidFill>
            <a:srgbClr val="D8F4F8"/>
          </a:solidFill>
          <a:ln cap="flat" cmpd="sng" w="9525">
            <a:solidFill>
              <a:srgbClr val="40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15"/>
          <p:cNvSpPr/>
          <p:nvPr/>
        </p:nvSpPr>
        <p:spPr>
          <a:xfrm>
            <a:off x="2578608" y="3590326"/>
            <a:ext cx="1572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Submit Evaluation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15"/>
          <p:cNvSpPr/>
          <p:nvPr/>
        </p:nvSpPr>
        <p:spPr>
          <a:xfrm>
            <a:off x="4864608" y="3590326"/>
            <a:ext cx="1572900" cy="347400"/>
          </a:xfrm>
          <a:prstGeom prst="ellipse">
            <a:avLst/>
          </a:prstGeom>
          <a:solidFill>
            <a:srgbClr val="FFF0C0"/>
          </a:solidFill>
          <a:ln cap="flat" cmpd="sng" w="9525">
            <a:solidFill>
              <a:srgbClr val="C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15"/>
          <p:cNvSpPr/>
          <p:nvPr/>
        </p:nvSpPr>
        <p:spPr>
          <a:xfrm>
            <a:off x="4864608" y="3590326"/>
            <a:ext cx="1572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View Public Portal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15"/>
          <p:cNvSpPr/>
          <p:nvPr/>
        </p:nvSpPr>
        <p:spPr>
          <a:xfrm>
            <a:off x="2578608" y="4084102"/>
            <a:ext cx="1572900" cy="3474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15"/>
          <p:cNvSpPr/>
          <p:nvPr/>
        </p:nvSpPr>
        <p:spPr>
          <a:xfrm>
            <a:off x="2578608" y="4084102"/>
            <a:ext cx="1572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Send Messages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15"/>
          <p:cNvSpPr/>
          <p:nvPr/>
        </p:nvSpPr>
        <p:spPr>
          <a:xfrm>
            <a:off x="4864608" y="4084102"/>
            <a:ext cx="1572900" cy="3474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15"/>
          <p:cNvSpPr/>
          <p:nvPr/>
        </p:nvSpPr>
        <p:spPr>
          <a:xfrm>
            <a:off x="4864608" y="4084102"/>
            <a:ext cx="1572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View Results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0" name="Google Shape;860;p15"/>
          <p:cNvCxnSpPr/>
          <p:nvPr/>
        </p:nvCxnSpPr>
        <p:spPr>
          <a:xfrm flipH="1" rot="10800000">
            <a:off x="658368" y="1203694"/>
            <a:ext cx="1920300" cy="301800"/>
          </a:xfrm>
          <a:prstGeom prst="straightConnector1">
            <a:avLst/>
          </a:prstGeom>
          <a:noFill/>
          <a:ln cap="flat" cmpd="sng" w="9525">
            <a:solidFill>
              <a:srgbClr val="AA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1" name="Google Shape;861;p15"/>
          <p:cNvCxnSpPr/>
          <p:nvPr/>
        </p:nvCxnSpPr>
        <p:spPr>
          <a:xfrm>
            <a:off x="658368" y="1505494"/>
            <a:ext cx="1920300" cy="192000"/>
          </a:xfrm>
          <a:prstGeom prst="straightConnector1">
            <a:avLst/>
          </a:prstGeom>
          <a:noFill/>
          <a:ln cap="flat" cmpd="sng" w="9525">
            <a:solidFill>
              <a:srgbClr val="AA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2" name="Google Shape;862;p15"/>
          <p:cNvCxnSpPr/>
          <p:nvPr/>
        </p:nvCxnSpPr>
        <p:spPr>
          <a:xfrm flipH="1" rot="10800000">
            <a:off x="658368" y="1203694"/>
            <a:ext cx="4206300" cy="301800"/>
          </a:xfrm>
          <a:prstGeom prst="straightConnector1">
            <a:avLst/>
          </a:prstGeom>
          <a:noFill/>
          <a:ln cap="flat" cmpd="sng" w="9525">
            <a:solidFill>
              <a:srgbClr val="AA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3" name="Google Shape;863;p15"/>
          <p:cNvCxnSpPr/>
          <p:nvPr/>
        </p:nvCxnSpPr>
        <p:spPr>
          <a:xfrm>
            <a:off x="658368" y="1505494"/>
            <a:ext cx="4206300" cy="192000"/>
          </a:xfrm>
          <a:prstGeom prst="straightConnector1">
            <a:avLst/>
          </a:prstGeom>
          <a:noFill/>
          <a:ln cap="flat" cmpd="sng" w="9525">
            <a:solidFill>
              <a:srgbClr val="AA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4" name="Google Shape;864;p15"/>
          <p:cNvCxnSpPr/>
          <p:nvPr/>
        </p:nvCxnSpPr>
        <p:spPr>
          <a:xfrm flipH="1" rot="10800000">
            <a:off x="658368" y="2246074"/>
            <a:ext cx="1920300" cy="813900"/>
          </a:xfrm>
          <a:prstGeom prst="straightConnector1">
            <a:avLst/>
          </a:prstGeom>
          <a:noFill/>
          <a:ln cap="flat" cmpd="sng" w="9525">
            <a:solidFill>
              <a:srgbClr val="AA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5" name="Google Shape;865;p15"/>
          <p:cNvCxnSpPr/>
          <p:nvPr/>
        </p:nvCxnSpPr>
        <p:spPr>
          <a:xfrm flipH="1" rot="10800000">
            <a:off x="658368" y="2758174"/>
            <a:ext cx="1920300" cy="301800"/>
          </a:xfrm>
          <a:prstGeom prst="straightConnector1">
            <a:avLst/>
          </a:prstGeom>
          <a:noFill/>
          <a:ln cap="flat" cmpd="sng" w="9525">
            <a:solidFill>
              <a:srgbClr val="AA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6" name="Google Shape;866;p15"/>
          <p:cNvCxnSpPr/>
          <p:nvPr/>
        </p:nvCxnSpPr>
        <p:spPr>
          <a:xfrm flipH="1" rot="10800000">
            <a:off x="658368" y="2246074"/>
            <a:ext cx="4206300" cy="813900"/>
          </a:xfrm>
          <a:prstGeom prst="straightConnector1">
            <a:avLst/>
          </a:prstGeom>
          <a:noFill/>
          <a:ln cap="flat" cmpd="sng" w="9525">
            <a:solidFill>
              <a:srgbClr val="AA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7" name="Google Shape;867;p15"/>
          <p:cNvCxnSpPr/>
          <p:nvPr/>
        </p:nvCxnSpPr>
        <p:spPr>
          <a:xfrm flipH="1" rot="10800000">
            <a:off x="658368" y="2758174"/>
            <a:ext cx="4206300" cy="301800"/>
          </a:xfrm>
          <a:prstGeom prst="straightConnector1">
            <a:avLst/>
          </a:prstGeom>
          <a:noFill/>
          <a:ln cap="flat" cmpd="sng" w="9525">
            <a:solidFill>
              <a:srgbClr val="AA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8" name="Google Shape;868;p15"/>
          <p:cNvCxnSpPr/>
          <p:nvPr/>
        </p:nvCxnSpPr>
        <p:spPr>
          <a:xfrm flipH="1" rot="10800000">
            <a:off x="6437376" y="2145586"/>
            <a:ext cx="2048400" cy="1124700"/>
          </a:xfrm>
          <a:prstGeom prst="straightConnector1">
            <a:avLst/>
          </a:prstGeom>
          <a:noFill/>
          <a:ln cap="flat" cmpd="sng" w="9525">
            <a:solidFill>
              <a:srgbClr val="AA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9" name="Google Shape;869;p15"/>
          <p:cNvCxnSpPr/>
          <p:nvPr/>
        </p:nvCxnSpPr>
        <p:spPr>
          <a:xfrm flipH="1" rot="10800000">
            <a:off x="6437376" y="2145562"/>
            <a:ext cx="2048400" cy="704100"/>
          </a:xfrm>
          <a:prstGeom prst="straightConnector1">
            <a:avLst/>
          </a:prstGeom>
          <a:noFill/>
          <a:ln cap="flat" cmpd="sng" w="9525">
            <a:solidFill>
              <a:srgbClr val="AA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0" name="Google Shape;870;p15"/>
          <p:cNvCxnSpPr/>
          <p:nvPr/>
        </p:nvCxnSpPr>
        <p:spPr>
          <a:xfrm flipH="1" rot="10800000">
            <a:off x="6437376" y="2145562"/>
            <a:ext cx="2048400" cy="1618500"/>
          </a:xfrm>
          <a:prstGeom prst="straightConnector1">
            <a:avLst/>
          </a:prstGeom>
          <a:noFill/>
          <a:ln cap="flat" cmpd="sng" w="9525">
            <a:solidFill>
              <a:srgbClr val="AA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1" name="Google Shape;871;p15"/>
          <p:cNvCxnSpPr/>
          <p:nvPr/>
        </p:nvCxnSpPr>
        <p:spPr>
          <a:xfrm rot="10800000">
            <a:off x="6437232" y="3764062"/>
            <a:ext cx="2048400" cy="228600"/>
          </a:xfrm>
          <a:prstGeom prst="straightConnector1">
            <a:avLst/>
          </a:prstGeom>
          <a:noFill/>
          <a:ln cap="flat" cmpd="sng" w="9525">
            <a:solidFill>
              <a:srgbClr val="AA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2" name="Google Shape;872;p15"/>
          <p:cNvCxnSpPr>
            <a:stCxn id="853" idx="3"/>
          </p:cNvCxnSpPr>
          <p:nvPr/>
        </p:nvCxnSpPr>
        <p:spPr>
          <a:xfrm flipH="1" rot="10800000">
            <a:off x="4151508" y="2297926"/>
            <a:ext cx="4486800" cy="1466100"/>
          </a:xfrm>
          <a:prstGeom prst="straightConnector1">
            <a:avLst/>
          </a:prstGeom>
          <a:noFill/>
          <a:ln cap="flat" cmpd="sng" w="9525">
            <a:solidFill>
              <a:srgbClr val="AA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3" name="Google Shape;873;p15"/>
          <p:cNvCxnSpPr>
            <a:stCxn id="849" idx="3"/>
          </p:cNvCxnSpPr>
          <p:nvPr/>
        </p:nvCxnSpPr>
        <p:spPr>
          <a:xfrm flipH="1" rot="10800000">
            <a:off x="4151508" y="2450350"/>
            <a:ext cx="4639200" cy="819900"/>
          </a:xfrm>
          <a:prstGeom prst="straightConnector1">
            <a:avLst/>
          </a:prstGeom>
          <a:noFill/>
          <a:ln cap="flat" cmpd="sng" w="9525">
            <a:solidFill>
              <a:srgbClr val="AA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6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16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16"/>
          <p:cNvSpPr/>
          <p:nvPr/>
        </p:nvSpPr>
        <p:spPr>
          <a:xfrm>
            <a:off x="0" y="0"/>
            <a:ext cx="9150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16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16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16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16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16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16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 Flow Diagram (DFD)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16"/>
          <p:cNvSpPr/>
          <p:nvPr/>
        </p:nvSpPr>
        <p:spPr>
          <a:xfrm>
            <a:off x="228600" y="530352"/>
            <a:ext cx="7315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Level 0 Context Diagram &amp; Level 1 Process Breakdown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16"/>
          <p:cNvSpPr/>
          <p:nvPr/>
        </p:nvSpPr>
        <p:spPr>
          <a:xfrm>
            <a:off x="164602" y="960125"/>
            <a:ext cx="2457000" cy="2559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16"/>
          <p:cNvSpPr/>
          <p:nvPr/>
        </p:nvSpPr>
        <p:spPr>
          <a:xfrm>
            <a:off x="164600" y="978425"/>
            <a:ext cx="18840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LEVEL 0 — Context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16"/>
          <p:cNvSpPr/>
          <p:nvPr/>
        </p:nvSpPr>
        <p:spPr>
          <a:xfrm>
            <a:off x="201168" y="1353312"/>
            <a:ext cx="877800" cy="4389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16"/>
          <p:cNvSpPr/>
          <p:nvPr/>
        </p:nvSpPr>
        <p:spPr>
          <a:xfrm>
            <a:off x="201168" y="1353312"/>
            <a:ext cx="8778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Calibri"/>
              <a:buNone/>
            </a:pPr>
            <a:r>
              <a:rPr b="1" i="0" lang="en-US" sz="9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Admin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6"/>
          <p:cNvSpPr/>
          <p:nvPr/>
        </p:nvSpPr>
        <p:spPr>
          <a:xfrm>
            <a:off x="201168" y="2267712"/>
            <a:ext cx="877800" cy="438900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16"/>
          <p:cNvSpPr/>
          <p:nvPr/>
        </p:nvSpPr>
        <p:spPr>
          <a:xfrm>
            <a:off x="201168" y="2267712"/>
            <a:ext cx="8778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Calibri"/>
              <a:buNone/>
            </a:pPr>
            <a:r>
              <a:rPr b="1" i="0" lang="en-US" sz="9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16"/>
          <p:cNvSpPr/>
          <p:nvPr/>
        </p:nvSpPr>
        <p:spPr>
          <a:xfrm>
            <a:off x="201168" y="3182112"/>
            <a:ext cx="877800" cy="43890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16"/>
          <p:cNvSpPr/>
          <p:nvPr/>
        </p:nvSpPr>
        <p:spPr>
          <a:xfrm>
            <a:off x="201168" y="3182112"/>
            <a:ext cx="8778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Calibri"/>
              <a:buNone/>
            </a:pPr>
            <a:r>
              <a:rPr b="1" i="0" lang="en-US" sz="9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Supervisor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16"/>
          <p:cNvSpPr/>
          <p:nvPr/>
        </p:nvSpPr>
        <p:spPr>
          <a:xfrm>
            <a:off x="201168" y="4096512"/>
            <a:ext cx="877800" cy="438900"/>
          </a:xfrm>
          <a:prstGeom prst="rect">
            <a:avLst/>
          </a:prstGeom>
          <a:solidFill>
            <a:srgbClr val="FFB300"/>
          </a:solidFill>
          <a:ln cap="flat" cmpd="sng" w="12700">
            <a:solidFill>
              <a:srgbClr val="FFB3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16"/>
          <p:cNvSpPr/>
          <p:nvPr/>
        </p:nvSpPr>
        <p:spPr>
          <a:xfrm>
            <a:off x="201168" y="4096512"/>
            <a:ext cx="8778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Calibri"/>
              <a:buNone/>
            </a:pPr>
            <a:r>
              <a:rPr b="1" i="0" lang="en-US" sz="9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16"/>
          <p:cNvSpPr/>
          <p:nvPr/>
        </p:nvSpPr>
        <p:spPr>
          <a:xfrm>
            <a:off x="1524350" y="1954825"/>
            <a:ext cx="1097400" cy="1943100"/>
          </a:xfrm>
          <a:prstGeom prst="ellipse">
            <a:avLst/>
          </a:prstGeom>
          <a:solidFill>
            <a:srgbClr val="D0EEF2"/>
          </a:solidFill>
          <a:ln cap="flat" cmpd="sng" w="952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16"/>
          <p:cNvSpPr/>
          <p:nvPr/>
        </p:nvSpPr>
        <p:spPr>
          <a:xfrm>
            <a:off x="1380216" y="2143619"/>
            <a:ext cx="13716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Hub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1" name="Google Shape;901;p16"/>
          <p:cNvCxnSpPr>
            <a:endCxn id="902" idx="3"/>
          </p:cNvCxnSpPr>
          <p:nvPr/>
        </p:nvCxnSpPr>
        <p:spPr>
          <a:xfrm>
            <a:off x="1079129" y="1572897"/>
            <a:ext cx="649800" cy="587100"/>
          </a:xfrm>
          <a:prstGeom prst="straightConnector1">
            <a:avLst/>
          </a:prstGeom>
          <a:noFill/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3" name="Google Shape;903;p16"/>
          <p:cNvSpPr/>
          <p:nvPr/>
        </p:nvSpPr>
        <p:spPr>
          <a:xfrm rot="2866820">
            <a:off x="905872" y="1564854"/>
            <a:ext cx="1005841" cy="164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700"/>
              <a:buFont typeface="Calibri"/>
              <a:buNone/>
            </a:pPr>
            <a:r>
              <a:rPr b="0" i="1" lang="en-US" sz="100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User actions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4" name="Google Shape;904;p16"/>
          <p:cNvCxnSpPr/>
          <p:nvPr/>
        </p:nvCxnSpPr>
        <p:spPr>
          <a:xfrm>
            <a:off x="1078992" y="2487168"/>
            <a:ext cx="384000" cy="0"/>
          </a:xfrm>
          <a:prstGeom prst="straightConnector1">
            <a:avLst/>
          </a:prstGeom>
          <a:noFill/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2" name="Google Shape;902;p16"/>
          <p:cNvSpPr/>
          <p:nvPr/>
        </p:nvSpPr>
        <p:spPr>
          <a:xfrm>
            <a:off x="723029" y="2077647"/>
            <a:ext cx="10059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700"/>
              <a:buFont typeface="Calibri"/>
              <a:buNone/>
            </a:pPr>
            <a:r>
              <a:rPr b="0" i="1" lang="en-US" sz="100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Project data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5" name="Google Shape;905;p16"/>
          <p:cNvCxnSpPr/>
          <p:nvPr/>
        </p:nvCxnSpPr>
        <p:spPr>
          <a:xfrm>
            <a:off x="1078992" y="3401568"/>
            <a:ext cx="384000" cy="0"/>
          </a:xfrm>
          <a:prstGeom prst="straightConnector1">
            <a:avLst/>
          </a:prstGeom>
          <a:noFill/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6" name="Google Shape;906;p16"/>
          <p:cNvSpPr/>
          <p:nvPr/>
        </p:nvSpPr>
        <p:spPr>
          <a:xfrm>
            <a:off x="850392" y="3467535"/>
            <a:ext cx="10059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700"/>
              <a:buFont typeface="Calibri"/>
              <a:buNone/>
            </a:pPr>
            <a:r>
              <a:rPr b="0" i="1" lang="en-US" sz="100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Evaluations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7" name="Google Shape;907;p16"/>
          <p:cNvCxnSpPr/>
          <p:nvPr/>
        </p:nvCxnSpPr>
        <p:spPr>
          <a:xfrm flipH="1" rot="10800000">
            <a:off x="1078992" y="3617268"/>
            <a:ext cx="587400" cy="698700"/>
          </a:xfrm>
          <a:prstGeom prst="straightConnector1">
            <a:avLst/>
          </a:prstGeom>
          <a:noFill/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8" name="Google Shape;908;p16"/>
          <p:cNvSpPr/>
          <p:nvPr/>
        </p:nvSpPr>
        <p:spPr>
          <a:xfrm rot="-2946015">
            <a:off x="876570" y="4244753"/>
            <a:ext cx="1005747" cy="164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700"/>
              <a:buFont typeface="Calibri"/>
              <a:buNone/>
            </a:pPr>
            <a:r>
              <a:rPr b="0" i="1" lang="en-US" sz="100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Public queries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16"/>
          <p:cNvSpPr/>
          <p:nvPr/>
        </p:nvSpPr>
        <p:spPr>
          <a:xfrm>
            <a:off x="2895375" y="960126"/>
            <a:ext cx="6065700" cy="310800"/>
          </a:xfrm>
          <a:prstGeom prst="rect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16"/>
          <p:cNvSpPr/>
          <p:nvPr/>
        </p:nvSpPr>
        <p:spPr>
          <a:xfrm>
            <a:off x="2783299" y="960125"/>
            <a:ext cx="6177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LEVEL 1 — Process Decomposition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16"/>
          <p:cNvSpPr/>
          <p:nvPr/>
        </p:nvSpPr>
        <p:spPr>
          <a:xfrm>
            <a:off x="7569926" y="1479369"/>
            <a:ext cx="1389900" cy="3108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2" name="Google Shape;912;p16"/>
          <p:cNvCxnSpPr/>
          <p:nvPr/>
        </p:nvCxnSpPr>
        <p:spPr>
          <a:xfrm>
            <a:off x="7569926" y="1479369"/>
            <a:ext cx="0" cy="310800"/>
          </a:xfrm>
          <a:prstGeom prst="straightConnector1">
            <a:avLst/>
          </a:prstGeom>
          <a:noFill/>
          <a:ln cap="flat" cmpd="sng" w="1522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3" name="Google Shape;913;p16"/>
          <p:cNvSpPr/>
          <p:nvPr/>
        </p:nvSpPr>
        <p:spPr>
          <a:xfrm>
            <a:off x="7661366" y="1479369"/>
            <a:ext cx="12984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D1  User Store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16"/>
          <p:cNvSpPr/>
          <p:nvPr/>
        </p:nvSpPr>
        <p:spPr>
          <a:xfrm>
            <a:off x="7569926" y="2046297"/>
            <a:ext cx="1389900" cy="3108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5" name="Google Shape;915;p16"/>
          <p:cNvCxnSpPr/>
          <p:nvPr/>
        </p:nvCxnSpPr>
        <p:spPr>
          <a:xfrm>
            <a:off x="7569926" y="2046297"/>
            <a:ext cx="0" cy="310800"/>
          </a:xfrm>
          <a:prstGeom prst="straightConnector1">
            <a:avLst/>
          </a:prstGeom>
          <a:noFill/>
          <a:ln cap="flat" cmpd="sng" w="1522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6" name="Google Shape;916;p16"/>
          <p:cNvSpPr/>
          <p:nvPr/>
        </p:nvSpPr>
        <p:spPr>
          <a:xfrm>
            <a:off x="7661366" y="2046297"/>
            <a:ext cx="12984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D2  Project Store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16"/>
          <p:cNvSpPr/>
          <p:nvPr/>
        </p:nvSpPr>
        <p:spPr>
          <a:xfrm>
            <a:off x="7569926" y="2613225"/>
            <a:ext cx="1389900" cy="3108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8" name="Google Shape;918;p16"/>
          <p:cNvCxnSpPr/>
          <p:nvPr/>
        </p:nvCxnSpPr>
        <p:spPr>
          <a:xfrm>
            <a:off x="7569926" y="2613225"/>
            <a:ext cx="0" cy="310800"/>
          </a:xfrm>
          <a:prstGeom prst="straightConnector1">
            <a:avLst/>
          </a:prstGeom>
          <a:noFill/>
          <a:ln cap="flat" cmpd="sng" w="1522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9" name="Google Shape;919;p16"/>
          <p:cNvSpPr/>
          <p:nvPr/>
        </p:nvSpPr>
        <p:spPr>
          <a:xfrm>
            <a:off x="7661366" y="2613225"/>
            <a:ext cx="12984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D3  Exam Store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16"/>
          <p:cNvSpPr/>
          <p:nvPr/>
        </p:nvSpPr>
        <p:spPr>
          <a:xfrm>
            <a:off x="7569926" y="3180153"/>
            <a:ext cx="1389900" cy="3108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1" name="Google Shape;921;p16"/>
          <p:cNvCxnSpPr/>
          <p:nvPr/>
        </p:nvCxnSpPr>
        <p:spPr>
          <a:xfrm>
            <a:off x="7569926" y="3180153"/>
            <a:ext cx="0" cy="310800"/>
          </a:xfrm>
          <a:prstGeom prst="straightConnector1">
            <a:avLst/>
          </a:prstGeom>
          <a:noFill/>
          <a:ln cap="flat" cmpd="sng" w="1522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2" name="Google Shape;922;p16"/>
          <p:cNvSpPr/>
          <p:nvPr/>
        </p:nvSpPr>
        <p:spPr>
          <a:xfrm>
            <a:off x="7661366" y="3180153"/>
            <a:ext cx="12984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D4  Board Store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16"/>
          <p:cNvSpPr/>
          <p:nvPr/>
        </p:nvSpPr>
        <p:spPr>
          <a:xfrm>
            <a:off x="7569926" y="3747081"/>
            <a:ext cx="1389900" cy="3108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4" name="Google Shape;924;p16"/>
          <p:cNvCxnSpPr/>
          <p:nvPr/>
        </p:nvCxnSpPr>
        <p:spPr>
          <a:xfrm>
            <a:off x="7569926" y="3747081"/>
            <a:ext cx="0" cy="310800"/>
          </a:xfrm>
          <a:prstGeom prst="straightConnector1">
            <a:avLst/>
          </a:prstGeom>
          <a:noFill/>
          <a:ln cap="flat" cmpd="sng" w="1522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5" name="Google Shape;925;p16"/>
          <p:cNvSpPr/>
          <p:nvPr/>
        </p:nvSpPr>
        <p:spPr>
          <a:xfrm>
            <a:off x="7661366" y="3747081"/>
            <a:ext cx="12984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D5  Result Store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16"/>
          <p:cNvSpPr/>
          <p:nvPr/>
        </p:nvSpPr>
        <p:spPr>
          <a:xfrm>
            <a:off x="3361726" y="1369641"/>
            <a:ext cx="1097400" cy="640200"/>
          </a:xfrm>
          <a:prstGeom prst="ellipse">
            <a:avLst/>
          </a:prstGeom>
          <a:solidFill>
            <a:srgbClr val="C8E8EE"/>
          </a:solidFill>
          <a:ln cap="flat" cmpd="sng" w="9525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16"/>
          <p:cNvSpPr/>
          <p:nvPr/>
        </p:nvSpPr>
        <p:spPr>
          <a:xfrm>
            <a:off x="3770594" y="1386622"/>
            <a:ext cx="2559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4F5E"/>
              </a:buClr>
              <a:buSzPts val="700"/>
              <a:buFont typeface="Calibri"/>
              <a:buNone/>
            </a:pPr>
            <a:r>
              <a:rPr b="1" i="0" lang="en-US" sz="1100" u="none" cap="none" strike="noStrike">
                <a:solidFill>
                  <a:srgbClr val="0B4F5E"/>
                </a:solidFill>
                <a:latin typeface="Calibri"/>
                <a:ea typeface="Calibri"/>
                <a:cs typeface="Calibri"/>
                <a:sym typeface="Calibri"/>
              </a:rPr>
              <a:t>P1</a:t>
            </a:r>
            <a:endParaRPr b="1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16"/>
          <p:cNvSpPr/>
          <p:nvPr/>
        </p:nvSpPr>
        <p:spPr>
          <a:xfrm>
            <a:off x="3361726" y="1552521"/>
            <a:ext cx="1097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16"/>
          <p:cNvSpPr/>
          <p:nvPr/>
        </p:nvSpPr>
        <p:spPr>
          <a:xfrm>
            <a:off x="4660174" y="1369641"/>
            <a:ext cx="1097400" cy="640200"/>
          </a:xfrm>
          <a:prstGeom prst="ellipse">
            <a:avLst/>
          </a:prstGeom>
          <a:solidFill>
            <a:srgbClr val="C8F0EE"/>
          </a:solidFill>
          <a:ln cap="flat" cmpd="sng" w="9525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16"/>
          <p:cNvSpPr/>
          <p:nvPr/>
        </p:nvSpPr>
        <p:spPr>
          <a:xfrm>
            <a:off x="5078839" y="1396419"/>
            <a:ext cx="2559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838F"/>
              </a:buClr>
              <a:buSzPts val="700"/>
              <a:buFont typeface="Calibri"/>
              <a:buNone/>
            </a:pPr>
            <a:r>
              <a:rPr b="1" i="0" lang="en-US" sz="1100" u="none" cap="none" strike="noStrike">
                <a:solidFill>
                  <a:srgbClr val="00838F"/>
                </a:solidFill>
                <a:latin typeface="Calibri"/>
                <a:ea typeface="Calibri"/>
                <a:cs typeface="Calibri"/>
                <a:sym typeface="Calibri"/>
              </a:rPr>
              <a:t>P2</a:t>
            </a:r>
            <a:endParaRPr b="1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16"/>
          <p:cNvSpPr/>
          <p:nvPr/>
        </p:nvSpPr>
        <p:spPr>
          <a:xfrm>
            <a:off x="4660174" y="1552521"/>
            <a:ext cx="1097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Project Idea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Workflow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16"/>
          <p:cNvSpPr/>
          <p:nvPr/>
        </p:nvSpPr>
        <p:spPr>
          <a:xfrm>
            <a:off x="5958622" y="1369641"/>
            <a:ext cx="1097400" cy="640200"/>
          </a:xfrm>
          <a:prstGeom prst="ellipse">
            <a:avLst/>
          </a:prstGeom>
          <a:solidFill>
            <a:srgbClr val="D8F4F8"/>
          </a:solidFill>
          <a:ln cap="flat" cmpd="sng" w="9525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16"/>
          <p:cNvSpPr/>
          <p:nvPr/>
        </p:nvSpPr>
        <p:spPr>
          <a:xfrm>
            <a:off x="6357693" y="1406217"/>
            <a:ext cx="2559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700"/>
              <a:buFont typeface="Calibri"/>
              <a:buNone/>
            </a:pPr>
            <a:r>
              <a:rPr b="1" i="0" lang="en-US" sz="1100" u="none" cap="none" strike="noStrike">
                <a:solidFill>
                  <a:srgbClr val="13A8B8"/>
                </a:solidFill>
                <a:latin typeface="Calibri"/>
                <a:ea typeface="Calibri"/>
                <a:cs typeface="Calibri"/>
                <a:sym typeface="Calibri"/>
              </a:rPr>
              <a:t>P3</a:t>
            </a:r>
            <a:endParaRPr b="1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16"/>
          <p:cNvSpPr/>
          <p:nvPr/>
        </p:nvSpPr>
        <p:spPr>
          <a:xfrm>
            <a:off x="5958622" y="1552521"/>
            <a:ext cx="1097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Milestone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Tracking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16"/>
          <p:cNvSpPr/>
          <p:nvPr/>
        </p:nvSpPr>
        <p:spPr>
          <a:xfrm>
            <a:off x="3361726" y="2466921"/>
            <a:ext cx="1097400" cy="640200"/>
          </a:xfrm>
          <a:prstGeom prst="ellipse">
            <a:avLst/>
          </a:prstGeom>
          <a:solidFill>
            <a:srgbClr val="C8F0EE"/>
          </a:solidFill>
          <a:ln cap="flat" cmpd="sng" w="9525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16"/>
          <p:cNvSpPr/>
          <p:nvPr/>
        </p:nvSpPr>
        <p:spPr>
          <a:xfrm>
            <a:off x="3750999" y="2503497"/>
            <a:ext cx="2559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838F"/>
              </a:buClr>
              <a:buSzPts val="700"/>
              <a:buFont typeface="Calibri"/>
              <a:buNone/>
            </a:pPr>
            <a:r>
              <a:rPr b="1" i="0" lang="en-US" sz="1100" u="none" cap="none" strike="noStrike">
                <a:solidFill>
                  <a:srgbClr val="00838F"/>
                </a:solidFill>
                <a:latin typeface="Calibri"/>
                <a:ea typeface="Calibri"/>
                <a:cs typeface="Calibri"/>
                <a:sym typeface="Calibri"/>
              </a:rPr>
              <a:t>P4</a:t>
            </a:r>
            <a:endParaRPr b="1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16"/>
          <p:cNvSpPr/>
          <p:nvPr/>
        </p:nvSpPr>
        <p:spPr>
          <a:xfrm>
            <a:off x="3361726" y="2649801"/>
            <a:ext cx="1097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&amp; Files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16"/>
          <p:cNvSpPr/>
          <p:nvPr/>
        </p:nvSpPr>
        <p:spPr>
          <a:xfrm>
            <a:off x="4660174" y="2466921"/>
            <a:ext cx="1097400" cy="640200"/>
          </a:xfrm>
          <a:prstGeom prst="ellipse">
            <a:avLst/>
          </a:prstGeom>
          <a:solidFill>
            <a:srgbClr val="C8E8EE"/>
          </a:solidFill>
          <a:ln cap="flat" cmpd="sng" w="9525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16"/>
          <p:cNvSpPr/>
          <p:nvPr/>
        </p:nvSpPr>
        <p:spPr>
          <a:xfrm>
            <a:off x="5059245" y="2503497"/>
            <a:ext cx="2559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4F5E"/>
              </a:buClr>
              <a:buSzPts val="700"/>
              <a:buFont typeface="Calibri"/>
              <a:buNone/>
            </a:pPr>
            <a:r>
              <a:rPr b="1" i="0" lang="en-US" sz="1100" u="none" cap="none" strike="noStrike">
                <a:solidFill>
                  <a:srgbClr val="0B4F5E"/>
                </a:solidFill>
                <a:latin typeface="Calibri"/>
                <a:ea typeface="Calibri"/>
                <a:cs typeface="Calibri"/>
                <a:sym typeface="Calibri"/>
              </a:rPr>
              <a:t>P5</a:t>
            </a:r>
            <a:endParaRPr b="1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16"/>
          <p:cNvSpPr/>
          <p:nvPr/>
        </p:nvSpPr>
        <p:spPr>
          <a:xfrm>
            <a:off x="4660174" y="2649801"/>
            <a:ext cx="1097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Exam &amp;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Board Mgmt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16"/>
          <p:cNvSpPr/>
          <p:nvPr/>
        </p:nvSpPr>
        <p:spPr>
          <a:xfrm>
            <a:off x="5958622" y="2466921"/>
            <a:ext cx="1097400" cy="640200"/>
          </a:xfrm>
          <a:prstGeom prst="ellipse">
            <a:avLst/>
          </a:prstGeom>
          <a:solidFill>
            <a:srgbClr val="D8F4F8"/>
          </a:solidFill>
          <a:ln cap="flat" cmpd="sng" w="9525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16"/>
          <p:cNvSpPr/>
          <p:nvPr/>
        </p:nvSpPr>
        <p:spPr>
          <a:xfrm>
            <a:off x="6357693" y="2503497"/>
            <a:ext cx="2559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700"/>
              <a:buFont typeface="Calibri"/>
              <a:buNone/>
            </a:pPr>
            <a:r>
              <a:rPr b="1" i="0" lang="en-US" sz="1100" u="none" cap="none" strike="noStrike">
                <a:solidFill>
                  <a:srgbClr val="13A8B8"/>
                </a:solidFill>
                <a:latin typeface="Calibri"/>
                <a:ea typeface="Calibri"/>
                <a:cs typeface="Calibri"/>
                <a:sym typeface="Calibri"/>
              </a:rPr>
              <a:t>P6</a:t>
            </a:r>
            <a:endParaRPr b="1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16"/>
          <p:cNvSpPr/>
          <p:nvPr/>
        </p:nvSpPr>
        <p:spPr>
          <a:xfrm>
            <a:off x="5958622" y="2649801"/>
            <a:ext cx="1097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&amp; Result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16"/>
          <p:cNvSpPr/>
          <p:nvPr/>
        </p:nvSpPr>
        <p:spPr>
          <a:xfrm>
            <a:off x="4660174" y="3564201"/>
            <a:ext cx="1097400" cy="640200"/>
          </a:xfrm>
          <a:prstGeom prst="ellipse">
            <a:avLst/>
          </a:prstGeom>
          <a:solidFill>
            <a:srgbClr val="FFF0C0"/>
          </a:solidFill>
          <a:ln cap="flat" cmpd="sng" w="9525">
            <a:solidFill>
              <a:srgbClr val="FFB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16"/>
          <p:cNvSpPr/>
          <p:nvPr/>
        </p:nvSpPr>
        <p:spPr>
          <a:xfrm>
            <a:off x="5059245" y="3600777"/>
            <a:ext cx="2559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B300"/>
              </a:buClr>
              <a:buSzPts val="700"/>
              <a:buFont typeface="Calibri"/>
              <a:buNone/>
            </a:pPr>
            <a:r>
              <a:rPr b="1" i="0" lang="en-US" sz="1100" u="none" cap="none" strike="noStrike">
                <a:solidFill>
                  <a:srgbClr val="FFB300"/>
                </a:solidFill>
                <a:latin typeface="Calibri"/>
                <a:ea typeface="Calibri"/>
                <a:cs typeface="Calibri"/>
                <a:sym typeface="Calibri"/>
              </a:rPr>
              <a:t>P7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16"/>
          <p:cNvSpPr/>
          <p:nvPr/>
        </p:nvSpPr>
        <p:spPr>
          <a:xfrm>
            <a:off x="4660174" y="3747081"/>
            <a:ext cx="1097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850"/>
              <a:buFont typeface="Calibri"/>
              <a:buNone/>
            </a:pPr>
            <a:r>
              <a:rPr b="0" i="0" lang="en-US" sz="10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Portal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7" name="Google Shape;947;p16"/>
          <p:cNvCxnSpPr/>
          <p:nvPr/>
        </p:nvCxnSpPr>
        <p:spPr>
          <a:xfrm>
            <a:off x="4459006" y="1689681"/>
            <a:ext cx="201300" cy="0"/>
          </a:xfrm>
          <a:prstGeom prst="straightConnector1">
            <a:avLst/>
          </a:prstGeom>
          <a:noFill/>
          <a:ln cap="flat" cmpd="sng" w="9525">
            <a:solidFill>
              <a:srgbClr val="0E7C8B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48" name="Google Shape;948;p16"/>
          <p:cNvCxnSpPr/>
          <p:nvPr/>
        </p:nvCxnSpPr>
        <p:spPr>
          <a:xfrm>
            <a:off x="5757454" y="1689681"/>
            <a:ext cx="201300" cy="0"/>
          </a:xfrm>
          <a:prstGeom prst="straightConnector1">
            <a:avLst/>
          </a:prstGeom>
          <a:noFill/>
          <a:ln cap="flat" cmpd="sng" w="9525">
            <a:solidFill>
              <a:srgbClr val="0E7C8B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49" name="Google Shape;949;p16"/>
          <p:cNvCxnSpPr/>
          <p:nvPr/>
        </p:nvCxnSpPr>
        <p:spPr>
          <a:xfrm>
            <a:off x="3890772" y="2009721"/>
            <a:ext cx="0" cy="457200"/>
          </a:xfrm>
          <a:prstGeom prst="straightConnector1">
            <a:avLst/>
          </a:prstGeom>
          <a:noFill/>
          <a:ln cap="flat" cmpd="sng" w="9525">
            <a:solidFill>
              <a:srgbClr val="0E7C8B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50" name="Google Shape;950;p16"/>
          <p:cNvCxnSpPr/>
          <p:nvPr/>
        </p:nvCxnSpPr>
        <p:spPr>
          <a:xfrm>
            <a:off x="5208814" y="2009721"/>
            <a:ext cx="0" cy="457200"/>
          </a:xfrm>
          <a:prstGeom prst="straightConnector1">
            <a:avLst/>
          </a:prstGeom>
          <a:noFill/>
          <a:ln cap="flat" cmpd="sng" w="9525">
            <a:solidFill>
              <a:srgbClr val="0E7C8B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51" name="Google Shape;951;p16"/>
          <p:cNvCxnSpPr/>
          <p:nvPr/>
        </p:nvCxnSpPr>
        <p:spPr>
          <a:xfrm>
            <a:off x="6507262" y="2009721"/>
            <a:ext cx="0" cy="457200"/>
          </a:xfrm>
          <a:prstGeom prst="straightConnector1">
            <a:avLst/>
          </a:prstGeom>
          <a:noFill/>
          <a:ln cap="flat" cmpd="sng" w="9525">
            <a:solidFill>
              <a:srgbClr val="0E7C8B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52" name="Google Shape;952;p16"/>
          <p:cNvCxnSpPr/>
          <p:nvPr/>
        </p:nvCxnSpPr>
        <p:spPr>
          <a:xfrm>
            <a:off x="4459006" y="2786961"/>
            <a:ext cx="201300" cy="0"/>
          </a:xfrm>
          <a:prstGeom prst="straightConnector1">
            <a:avLst/>
          </a:prstGeom>
          <a:noFill/>
          <a:ln cap="flat" cmpd="sng" w="9525">
            <a:solidFill>
              <a:srgbClr val="0E7C8B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53" name="Google Shape;953;p16"/>
          <p:cNvCxnSpPr/>
          <p:nvPr/>
        </p:nvCxnSpPr>
        <p:spPr>
          <a:xfrm>
            <a:off x="5757454" y="2786961"/>
            <a:ext cx="201300" cy="0"/>
          </a:xfrm>
          <a:prstGeom prst="straightConnector1">
            <a:avLst/>
          </a:prstGeom>
          <a:noFill/>
          <a:ln cap="flat" cmpd="sng" w="9525">
            <a:solidFill>
              <a:srgbClr val="0E7C8B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54" name="Google Shape;954;p16"/>
          <p:cNvCxnSpPr/>
          <p:nvPr/>
        </p:nvCxnSpPr>
        <p:spPr>
          <a:xfrm>
            <a:off x="5208814" y="3107001"/>
            <a:ext cx="0" cy="457200"/>
          </a:xfrm>
          <a:prstGeom prst="straightConnector1">
            <a:avLst/>
          </a:prstGeom>
          <a:noFill/>
          <a:ln cap="flat" cmpd="sng" w="9525">
            <a:solidFill>
              <a:srgbClr val="0E7C8B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55" name="Google Shape;955;p16"/>
          <p:cNvCxnSpPr/>
          <p:nvPr/>
        </p:nvCxnSpPr>
        <p:spPr>
          <a:xfrm flipH="1" rot="10800000">
            <a:off x="7094438" y="1634781"/>
            <a:ext cx="475500" cy="54900"/>
          </a:xfrm>
          <a:prstGeom prst="straightConnector1">
            <a:avLst/>
          </a:prstGeom>
          <a:noFill/>
          <a:ln cap="flat" cmpd="sng" w="1015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6" name="Google Shape;956;p16"/>
          <p:cNvCxnSpPr/>
          <p:nvPr/>
        </p:nvCxnSpPr>
        <p:spPr>
          <a:xfrm>
            <a:off x="7094438" y="1689681"/>
            <a:ext cx="475500" cy="512100"/>
          </a:xfrm>
          <a:prstGeom prst="straightConnector1">
            <a:avLst/>
          </a:prstGeom>
          <a:noFill/>
          <a:ln cap="flat" cmpd="sng" w="1015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7" name="Google Shape;957;p16"/>
          <p:cNvCxnSpPr/>
          <p:nvPr/>
        </p:nvCxnSpPr>
        <p:spPr>
          <a:xfrm flipH="1" rot="10800000">
            <a:off x="7094438" y="2768661"/>
            <a:ext cx="475500" cy="18300"/>
          </a:xfrm>
          <a:prstGeom prst="straightConnector1">
            <a:avLst/>
          </a:prstGeom>
          <a:noFill/>
          <a:ln cap="flat" cmpd="sng" w="1015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8" name="Google Shape;958;p16"/>
          <p:cNvCxnSpPr/>
          <p:nvPr/>
        </p:nvCxnSpPr>
        <p:spPr>
          <a:xfrm>
            <a:off x="7094438" y="2786961"/>
            <a:ext cx="475500" cy="548700"/>
          </a:xfrm>
          <a:prstGeom prst="straightConnector1">
            <a:avLst/>
          </a:prstGeom>
          <a:noFill/>
          <a:ln cap="flat" cmpd="sng" w="1015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9" name="Google Shape;959;p16"/>
          <p:cNvCxnSpPr/>
          <p:nvPr/>
        </p:nvCxnSpPr>
        <p:spPr>
          <a:xfrm>
            <a:off x="7094438" y="2786961"/>
            <a:ext cx="475500" cy="1115700"/>
          </a:xfrm>
          <a:prstGeom prst="straightConnector1">
            <a:avLst/>
          </a:prstGeom>
          <a:noFill/>
          <a:ln cap="flat" cmpd="sng" w="1015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0" name="Google Shape;960;p16"/>
          <p:cNvSpPr/>
          <p:nvPr/>
        </p:nvSpPr>
        <p:spPr>
          <a:xfrm>
            <a:off x="2895382" y="4643193"/>
            <a:ext cx="255900" cy="183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961" name="Google Shape;961;p16"/>
          <p:cNvSpPr/>
          <p:nvPr/>
        </p:nvSpPr>
        <p:spPr>
          <a:xfrm>
            <a:off x="3187990" y="4643193"/>
            <a:ext cx="768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AAB5"/>
              </a:buClr>
              <a:buSzPts val="800"/>
              <a:buFont typeface="Calibri"/>
              <a:buNone/>
            </a:pPr>
            <a:r>
              <a:rPr b="0" i="0" lang="en-US" sz="1100" u="none" cap="none" strike="noStrike">
                <a:solidFill>
                  <a:srgbClr val="7FAAB5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16"/>
          <p:cNvSpPr/>
          <p:nvPr/>
        </p:nvSpPr>
        <p:spPr>
          <a:xfrm>
            <a:off x="4065814" y="4679769"/>
            <a:ext cx="255900" cy="1281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963" name="Google Shape;963;p16"/>
          <p:cNvSpPr/>
          <p:nvPr/>
        </p:nvSpPr>
        <p:spPr>
          <a:xfrm>
            <a:off x="4358422" y="4643193"/>
            <a:ext cx="9144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AAB5"/>
              </a:buClr>
              <a:buSzPts val="800"/>
              <a:buFont typeface="Calibri"/>
              <a:buNone/>
            </a:pPr>
            <a:r>
              <a:rPr b="0" i="0" lang="en-US" sz="1100" u="none" cap="none" strike="noStrike">
                <a:solidFill>
                  <a:srgbClr val="7FAAB5"/>
                </a:solidFill>
                <a:latin typeface="Calibri"/>
                <a:ea typeface="Calibri"/>
                <a:cs typeface="Calibri"/>
                <a:sym typeface="Calibri"/>
              </a:rPr>
              <a:t>Data Store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16"/>
          <p:cNvSpPr/>
          <p:nvPr/>
        </p:nvSpPr>
        <p:spPr>
          <a:xfrm>
            <a:off x="5437414" y="4679769"/>
            <a:ext cx="255900" cy="1281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965" name="Google Shape;965;p16"/>
          <p:cNvSpPr/>
          <p:nvPr/>
        </p:nvSpPr>
        <p:spPr>
          <a:xfrm>
            <a:off x="5730022" y="4643193"/>
            <a:ext cx="10974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AAB5"/>
              </a:buClr>
              <a:buSzPts val="800"/>
              <a:buFont typeface="Calibri"/>
              <a:buNone/>
            </a:pPr>
            <a:r>
              <a:rPr b="0" i="0" lang="en-US" sz="1100" u="none" cap="none" strike="noStrike">
                <a:solidFill>
                  <a:srgbClr val="7FAAB5"/>
                </a:solidFill>
                <a:latin typeface="Calibri"/>
                <a:ea typeface="Calibri"/>
                <a:cs typeface="Calibri"/>
                <a:sym typeface="Calibri"/>
              </a:rPr>
              <a:t>External Entity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7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17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17"/>
          <p:cNvSpPr/>
          <p:nvPr/>
        </p:nvSpPr>
        <p:spPr>
          <a:xfrm>
            <a:off x="0" y="0"/>
            <a:ext cx="9150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17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17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17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17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17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7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 Diagram — Entity Relationship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17"/>
          <p:cNvSpPr/>
          <p:nvPr/>
        </p:nvSpPr>
        <p:spPr>
          <a:xfrm>
            <a:off x="228600" y="530352"/>
            <a:ext cx="7315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Database entities, attributes and relationships for Project Hub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1" name="Google Shape;9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07" y="841200"/>
            <a:ext cx="8547194" cy="430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8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18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8"/>
          <p:cNvSpPr/>
          <p:nvPr/>
        </p:nvSpPr>
        <p:spPr>
          <a:xfrm>
            <a:off x="0" y="0"/>
            <a:ext cx="9150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18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18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18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18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18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18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Feature Screenshots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18"/>
          <p:cNvSpPr/>
          <p:nvPr/>
        </p:nvSpPr>
        <p:spPr>
          <a:xfrm>
            <a:off x="228600" y="530352"/>
            <a:ext cx="7315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i="1" lang="en-US" sz="1000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Live walkthrough of implemented modules</a:t>
            </a:r>
            <a:endParaRPr i="1" sz="1000">
              <a:solidFill>
                <a:srgbClr val="80DE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7" name="Google Shape;9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038" y="1013225"/>
            <a:ext cx="7423929" cy="39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18"/>
          <p:cNvSpPr/>
          <p:nvPr/>
        </p:nvSpPr>
        <p:spPr>
          <a:xfrm>
            <a:off x="4259736" y="383956"/>
            <a:ext cx="24312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1" i="1"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Landing Page</a:t>
            </a:r>
            <a:endParaRPr b="1" i="1"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9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19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19"/>
          <p:cNvSpPr/>
          <p:nvPr/>
        </p:nvSpPr>
        <p:spPr>
          <a:xfrm>
            <a:off x="0" y="0"/>
            <a:ext cx="9150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19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19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19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19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19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19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Feature Screenshots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19"/>
          <p:cNvSpPr/>
          <p:nvPr/>
        </p:nvSpPr>
        <p:spPr>
          <a:xfrm>
            <a:off x="228600" y="530352"/>
            <a:ext cx="7315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i="1" lang="en-US" sz="1000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Live walkthrough of implemented modules</a:t>
            </a:r>
            <a:endParaRPr i="1" sz="1000">
              <a:solidFill>
                <a:srgbClr val="80DE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4" name="Google Shape;10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825" y="1023050"/>
            <a:ext cx="5412345" cy="39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19"/>
          <p:cNvSpPr/>
          <p:nvPr/>
        </p:nvSpPr>
        <p:spPr>
          <a:xfrm>
            <a:off x="4259736" y="383956"/>
            <a:ext cx="24312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1" i="1"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Login </a:t>
            </a:r>
            <a:r>
              <a:rPr b="1" i="1"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Page</a:t>
            </a:r>
            <a:endParaRPr b="1" i="1"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0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20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20"/>
          <p:cNvSpPr/>
          <p:nvPr/>
        </p:nvSpPr>
        <p:spPr>
          <a:xfrm>
            <a:off x="0" y="0"/>
            <a:ext cx="9150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20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20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20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20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20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20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Feature Screenshots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20"/>
          <p:cNvSpPr/>
          <p:nvPr/>
        </p:nvSpPr>
        <p:spPr>
          <a:xfrm>
            <a:off x="228600" y="530352"/>
            <a:ext cx="7315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i="1" lang="en-US" sz="1000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Live walkthrough of implemented modules</a:t>
            </a:r>
            <a:endParaRPr i="1" sz="1000">
              <a:solidFill>
                <a:srgbClr val="80DE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1" name="Google Shape;10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993600"/>
            <a:ext cx="8747699" cy="3727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20"/>
          <p:cNvSpPr/>
          <p:nvPr/>
        </p:nvSpPr>
        <p:spPr>
          <a:xfrm>
            <a:off x="4259736" y="383956"/>
            <a:ext cx="24312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1" i="1"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Admin Dashboard</a:t>
            </a:r>
            <a:endParaRPr b="1" i="1"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1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21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21"/>
          <p:cNvSpPr/>
          <p:nvPr/>
        </p:nvSpPr>
        <p:spPr>
          <a:xfrm>
            <a:off x="0" y="0"/>
            <a:ext cx="9150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21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21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21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21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21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21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Feature Screenshots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228600" y="530352"/>
            <a:ext cx="7315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i="1" lang="en-US" sz="1000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Live walkthrough of implemented modules</a:t>
            </a:r>
            <a:endParaRPr i="1" sz="1000">
              <a:solidFill>
                <a:srgbClr val="80DE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8" name="Google Shape;10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900" y="993600"/>
            <a:ext cx="8747700" cy="398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21"/>
          <p:cNvSpPr/>
          <p:nvPr/>
        </p:nvSpPr>
        <p:spPr>
          <a:xfrm>
            <a:off x="4259736" y="383956"/>
            <a:ext cx="24312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1" i="1"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Exam Path Management</a:t>
            </a:r>
            <a:endParaRPr b="1" i="1"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228600" y="530352"/>
            <a:ext cx="7315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What we'll cover in this presentation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201168" y="932688"/>
            <a:ext cx="4316100" cy="658500"/>
          </a:xfrm>
          <a:prstGeom prst="rect">
            <a:avLst/>
          </a:prstGeom>
          <a:solidFill>
            <a:srgbClr val="EEF8F5"/>
          </a:solidFill>
          <a:ln cap="flat" cmpd="sng" w="10150">
            <a:solidFill>
              <a:srgbClr val="9FE1C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201168" y="932688"/>
            <a:ext cx="420600" cy="65850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201168" y="932688"/>
            <a:ext cx="420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713232" y="1024128"/>
            <a:ext cx="3712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713232" y="1335024"/>
            <a:ext cx="36210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1" lang="en-US" sz="9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Background, motivation &amp; project scope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4700016" y="932688"/>
            <a:ext cx="4316100" cy="65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4700016" y="932688"/>
            <a:ext cx="420600" cy="658500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4700016" y="932688"/>
            <a:ext cx="420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5212080" y="1024128"/>
            <a:ext cx="3712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Problem Statement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5212080" y="1335024"/>
            <a:ext cx="36210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1" lang="en-US" sz="9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The gap in university project management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201168" y="1641348"/>
            <a:ext cx="4316100" cy="658500"/>
          </a:xfrm>
          <a:prstGeom prst="rect">
            <a:avLst/>
          </a:prstGeom>
          <a:solidFill>
            <a:srgbClr val="EEF8F5"/>
          </a:solidFill>
          <a:ln cap="flat" cmpd="sng" w="10150">
            <a:solidFill>
              <a:srgbClr val="9FE1C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201168" y="1641348"/>
            <a:ext cx="420600" cy="65850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201168" y="1641348"/>
            <a:ext cx="420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713232" y="1732788"/>
            <a:ext cx="3712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Related Work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713232" y="2043684"/>
            <a:ext cx="36210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1" lang="en-US" sz="9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Existing systems, tools &amp; </a:t>
            </a:r>
            <a:r>
              <a:rPr i="1" lang="en-US" sz="950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9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comparison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4700016" y="1641348"/>
            <a:ext cx="4316100" cy="65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4700016" y="1641348"/>
            <a:ext cx="420600" cy="658500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4700016" y="1641348"/>
            <a:ext cx="420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5212080" y="1732788"/>
            <a:ext cx="3712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Proposed Solution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5212080" y="2043684"/>
            <a:ext cx="36210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1" lang="en-US" sz="9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Project Hub — features, user roles &amp; modules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201168" y="2350008"/>
            <a:ext cx="4316100" cy="658500"/>
          </a:xfrm>
          <a:prstGeom prst="rect">
            <a:avLst/>
          </a:prstGeom>
          <a:solidFill>
            <a:srgbClr val="EEF8F5"/>
          </a:solidFill>
          <a:ln cap="flat" cmpd="sng" w="10150">
            <a:solidFill>
              <a:srgbClr val="9FE1C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201168" y="2350008"/>
            <a:ext cx="420600" cy="65850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201168" y="2350008"/>
            <a:ext cx="420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713232" y="2441448"/>
            <a:ext cx="3712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Development Methodology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713232" y="2752344"/>
            <a:ext cx="36210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1" lang="en-US" sz="9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Research design, Agile SDLC &amp; validation strategy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201168" y="3767328"/>
            <a:ext cx="4316100" cy="658500"/>
          </a:xfrm>
          <a:prstGeom prst="rect">
            <a:avLst/>
          </a:prstGeom>
          <a:solidFill>
            <a:srgbClr val="EEF8F5"/>
          </a:solidFill>
          <a:ln cap="flat" cmpd="sng" w="10150">
            <a:solidFill>
              <a:srgbClr val="9FE1C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201168" y="3767328"/>
            <a:ext cx="420600" cy="658500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201168" y="3767328"/>
            <a:ext cx="420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09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713232" y="3858768"/>
            <a:ext cx="3712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Testing, Progress &amp; Challenges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713232" y="4169664"/>
            <a:ext cx="36210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1" lang="en-US" sz="9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Test cases, dev status, limitations &amp; hurdles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4700016" y="3767328"/>
            <a:ext cx="4316100" cy="65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4700016" y="3767328"/>
            <a:ext cx="420600" cy="65850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4700016" y="3767328"/>
            <a:ext cx="420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5212080" y="3858768"/>
            <a:ext cx="3712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Conclusion, Future Work &amp; Refs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5212080" y="4169664"/>
            <a:ext cx="36210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1" lang="en-US" sz="9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Summary, planned enhancements &amp; references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206611" y="3060845"/>
            <a:ext cx="4316100" cy="658500"/>
          </a:xfrm>
          <a:prstGeom prst="rect">
            <a:avLst/>
          </a:prstGeom>
          <a:solidFill>
            <a:srgbClr val="EEF8F5"/>
          </a:solidFill>
          <a:ln cap="flat" cmpd="sng" w="10150">
            <a:solidFill>
              <a:srgbClr val="9FE1C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206611" y="3060845"/>
            <a:ext cx="420600" cy="65850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206611" y="3060845"/>
            <a:ext cx="420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718675" y="3152285"/>
            <a:ext cx="3712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System Workflow</a:t>
            </a:r>
            <a:endParaRPr b="1" sz="1200">
              <a:solidFill>
                <a:srgbClr val="1A3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718675" y="3463181"/>
            <a:ext cx="36210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i="1" lang="en-US" sz="950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End-to-end project lifecycle &amp; examination process</a:t>
            </a:r>
            <a:endParaRPr i="1" sz="950">
              <a:solidFill>
                <a:srgbClr val="3D6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4705459" y="2342388"/>
            <a:ext cx="4316100" cy="65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4705459" y="2342388"/>
            <a:ext cx="420600" cy="658500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4705459" y="2342388"/>
            <a:ext cx="420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5217523" y="2433828"/>
            <a:ext cx="3712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System Design &amp; Architecture</a:t>
            </a:r>
            <a:endParaRPr b="1" sz="1200">
              <a:solidFill>
                <a:srgbClr val="1A3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5217523" y="2744724"/>
            <a:ext cx="36210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i="1" lang="en-US" sz="950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3-tier stack, Use Case, DFD &amp; ER Diagram</a:t>
            </a:r>
            <a:endParaRPr i="1" sz="950">
              <a:solidFill>
                <a:srgbClr val="3D6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4710902" y="3053225"/>
            <a:ext cx="4316100" cy="65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4710902" y="3053225"/>
            <a:ext cx="420600" cy="658500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4710902" y="3053225"/>
            <a:ext cx="420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5222966" y="3144665"/>
            <a:ext cx="3712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Feature Screenshots</a:t>
            </a:r>
            <a:endParaRPr b="1" sz="1200">
              <a:solidFill>
                <a:srgbClr val="1A3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5222966" y="3455561"/>
            <a:ext cx="36210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i="1" lang="en-US" sz="950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Live walkthrough of implemented modules</a:t>
            </a:r>
            <a:endParaRPr i="1" sz="950">
              <a:solidFill>
                <a:srgbClr val="3D6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22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22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22"/>
          <p:cNvSpPr/>
          <p:nvPr/>
        </p:nvSpPr>
        <p:spPr>
          <a:xfrm>
            <a:off x="0" y="0"/>
            <a:ext cx="9150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22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22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22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22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22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22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Feature Screenshots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22"/>
          <p:cNvSpPr/>
          <p:nvPr/>
        </p:nvSpPr>
        <p:spPr>
          <a:xfrm>
            <a:off x="228600" y="530352"/>
            <a:ext cx="7315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i="1" lang="en-US" sz="1000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Live walkthrough of implemented modules</a:t>
            </a:r>
            <a:endParaRPr i="1" sz="1000">
              <a:solidFill>
                <a:srgbClr val="80DE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5" name="Google Shape;10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900" y="993600"/>
            <a:ext cx="8747701" cy="3971237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22"/>
          <p:cNvSpPr/>
          <p:nvPr/>
        </p:nvSpPr>
        <p:spPr>
          <a:xfrm>
            <a:off x="4259736" y="383956"/>
            <a:ext cx="24312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1" i="1"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Exam Type</a:t>
            </a:r>
            <a:endParaRPr b="1" i="1"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23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23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23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23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23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23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23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23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Testing Plan — Test Cases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23"/>
          <p:cNvSpPr/>
          <p:nvPr/>
        </p:nvSpPr>
        <p:spPr>
          <a:xfrm>
            <a:off x="228600" y="530352"/>
            <a:ext cx="7315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Tools used, test types &amp; functional validation of Project Hub modules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23"/>
          <p:cNvSpPr/>
          <p:nvPr/>
        </p:nvSpPr>
        <p:spPr>
          <a:xfrm>
            <a:off x="213718" y="982975"/>
            <a:ext cx="1824900" cy="237000"/>
          </a:xfrm>
          <a:prstGeom prst="rect">
            <a:avLst/>
          </a:prstGeom>
          <a:solidFill>
            <a:srgbClr val="0B4F5E"/>
          </a:solidFill>
          <a:ln cap="flat" cmpd="sng" w="12675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25" lIns="91225" spcFirstLastPara="1" rIns="91225" wrap="square" tIns="9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23"/>
          <p:cNvSpPr/>
          <p:nvPr/>
        </p:nvSpPr>
        <p:spPr>
          <a:xfrm>
            <a:off x="250214" y="982975"/>
            <a:ext cx="18249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8"/>
              <a:buFont typeface="Calibri"/>
              <a:buNone/>
            </a:pPr>
            <a:r>
              <a:rPr b="1" i="0" lang="en-US" sz="1248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🧪  Testing Tools Used</a:t>
            </a:r>
            <a:endParaRPr b="0" i="0" sz="124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23"/>
          <p:cNvSpPr/>
          <p:nvPr/>
        </p:nvSpPr>
        <p:spPr>
          <a:xfrm>
            <a:off x="213718" y="1256701"/>
            <a:ext cx="2134800" cy="1148700"/>
          </a:xfrm>
          <a:prstGeom prst="rect">
            <a:avLst/>
          </a:prstGeom>
          <a:solidFill>
            <a:srgbClr val="FFFFFF"/>
          </a:solidFill>
          <a:ln cap="flat" cmpd="sng" w="95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361" rotWithShape="0" algn="bl" dir="8100000" dist="12672">
              <a:srgbClr val="000000">
                <a:alpha val="10200"/>
              </a:srgbClr>
            </a:outerShdw>
          </a:effectLst>
        </p:spPr>
        <p:txBody>
          <a:bodyPr anchorCtr="0" anchor="ctr" bIns="91225" lIns="91225" spcFirstLastPara="1" rIns="91225" wrap="square" tIns="9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23"/>
          <p:cNvSpPr/>
          <p:nvPr/>
        </p:nvSpPr>
        <p:spPr>
          <a:xfrm>
            <a:off x="213718" y="1256696"/>
            <a:ext cx="2134800" cy="45600"/>
          </a:xfrm>
          <a:prstGeom prst="rect">
            <a:avLst/>
          </a:prstGeom>
          <a:solidFill>
            <a:srgbClr val="C0392B"/>
          </a:solidFill>
          <a:ln cap="flat" cmpd="sng" w="12675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25" lIns="91225" spcFirstLastPara="1" rIns="91225" wrap="square" tIns="9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23"/>
          <p:cNvSpPr/>
          <p:nvPr/>
        </p:nvSpPr>
        <p:spPr>
          <a:xfrm>
            <a:off x="323205" y="1341780"/>
            <a:ext cx="1277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1297"/>
              <a:buFont typeface="Calibri"/>
              <a:buNone/>
            </a:pPr>
            <a:r>
              <a:rPr b="1" lang="en-US" sz="1297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PHPUnit</a:t>
            </a:r>
            <a:endParaRPr b="0" i="0" sz="129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23"/>
          <p:cNvSpPr/>
          <p:nvPr/>
        </p:nvSpPr>
        <p:spPr>
          <a:xfrm>
            <a:off x="1600565" y="1363049"/>
            <a:ext cx="638700" cy="191700"/>
          </a:xfrm>
          <a:prstGeom prst="roundRect">
            <a:avLst>
              <a:gd fmla="val 22222" name="adj"/>
            </a:avLst>
          </a:prstGeom>
          <a:solidFill>
            <a:srgbClr val="C0392B"/>
          </a:solidFill>
          <a:ln cap="flat" cmpd="sng" w="12675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25" lIns="91225" spcFirstLastPara="1" rIns="91225" wrap="square" tIns="9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23"/>
          <p:cNvSpPr/>
          <p:nvPr/>
        </p:nvSpPr>
        <p:spPr>
          <a:xfrm>
            <a:off x="1600565" y="1363049"/>
            <a:ext cx="6387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9"/>
              <a:buFont typeface="Calibri"/>
              <a:buNone/>
            </a:pPr>
            <a:r>
              <a:rPr b="1" i="0" lang="en-US" sz="64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b="0" i="0" sz="64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23"/>
          <p:cNvSpPr/>
          <p:nvPr/>
        </p:nvSpPr>
        <p:spPr>
          <a:xfrm>
            <a:off x="323205" y="1660826"/>
            <a:ext cx="19527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48"/>
              <a:buFont typeface="Calibri"/>
              <a:buNone/>
            </a:pPr>
            <a:r>
              <a:rPr b="1" i="0" lang="en-US" sz="948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Unit Testing</a:t>
            </a:r>
            <a:endParaRPr b="0" i="0" sz="94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23"/>
          <p:cNvSpPr/>
          <p:nvPr/>
        </p:nvSpPr>
        <p:spPr>
          <a:xfrm>
            <a:off x="323217" y="1841021"/>
            <a:ext cx="19344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748"/>
              <a:buFont typeface="Calibri"/>
              <a:buNone/>
            </a:pPr>
            <a:r>
              <a:rPr b="0" i="1" lang="en-US" sz="1048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Tests individual functions, API handlers and business logic in isolation.</a:t>
            </a:r>
            <a:endParaRPr b="0" i="0" sz="104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23"/>
          <p:cNvSpPr/>
          <p:nvPr/>
        </p:nvSpPr>
        <p:spPr>
          <a:xfrm>
            <a:off x="2403476" y="1256701"/>
            <a:ext cx="2134800" cy="1148700"/>
          </a:xfrm>
          <a:prstGeom prst="rect">
            <a:avLst/>
          </a:prstGeom>
          <a:solidFill>
            <a:srgbClr val="FFFFFF"/>
          </a:solidFill>
          <a:ln cap="flat" cmpd="sng" w="95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361" rotWithShape="0" algn="bl" dir="8100000" dist="12672">
              <a:srgbClr val="000000">
                <a:alpha val="10200"/>
              </a:srgbClr>
            </a:outerShdw>
          </a:effectLst>
        </p:spPr>
        <p:txBody>
          <a:bodyPr anchorCtr="0" anchor="ctr" bIns="91225" lIns="91225" spcFirstLastPara="1" rIns="91225" wrap="square" tIns="9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23"/>
          <p:cNvSpPr/>
          <p:nvPr/>
        </p:nvSpPr>
        <p:spPr>
          <a:xfrm>
            <a:off x="2403477" y="1256696"/>
            <a:ext cx="2134800" cy="45600"/>
          </a:xfrm>
          <a:prstGeom prst="rect">
            <a:avLst/>
          </a:prstGeom>
          <a:solidFill>
            <a:srgbClr val="8E44AD"/>
          </a:solidFill>
          <a:ln cap="flat" cmpd="sng" w="12675">
            <a:solidFill>
              <a:srgbClr val="8E44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25" lIns="91225" spcFirstLastPara="1" rIns="91225" wrap="square" tIns="9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23"/>
          <p:cNvSpPr/>
          <p:nvPr/>
        </p:nvSpPr>
        <p:spPr>
          <a:xfrm>
            <a:off x="2512964" y="1341780"/>
            <a:ext cx="1277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E44AD"/>
              </a:buClr>
              <a:buSzPts val="1297"/>
              <a:buFont typeface="Calibri"/>
              <a:buNone/>
            </a:pPr>
            <a:r>
              <a:rPr b="1" lang="en-US" sz="1297">
                <a:solidFill>
                  <a:srgbClr val="8E44AD"/>
                </a:solidFill>
                <a:latin typeface="Calibri"/>
                <a:ea typeface="Calibri"/>
                <a:cs typeface="Calibri"/>
                <a:sym typeface="Calibri"/>
              </a:rPr>
              <a:t>Pest Feature Test</a:t>
            </a:r>
            <a:endParaRPr b="0" i="0" sz="129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23"/>
          <p:cNvSpPr/>
          <p:nvPr/>
        </p:nvSpPr>
        <p:spPr>
          <a:xfrm>
            <a:off x="3790323" y="1363049"/>
            <a:ext cx="638700" cy="191700"/>
          </a:xfrm>
          <a:prstGeom prst="roundRect">
            <a:avLst>
              <a:gd fmla="val 22222" name="adj"/>
            </a:avLst>
          </a:prstGeom>
          <a:solidFill>
            <a:srgbClr val="8E44AD"/>
          </a:solidFill>
          <a:ln cap="flat" cmpd="sng" w="12675">
            <a:solidFill>
              <a:srgbClr val="8E44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25" lIns="91225" spcFirstLastPara="1" rIns="91225" wrap="square" tIns="9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23"/>
          <p:cNvSpPr/>
          <p:nvPr/>
        </p:nvSpPr>
        <p:spPr>
          <a:xfrm>
            <a:off x="3790323" y="1363049"/>
            <a:ext cx="6387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9"/>
              <a:buFont typeface="Calibri"/>
              <a:buNone/>
            </a:pPr>
            <a:r>
              <a:rPr b="1" i="0" lang="en-US" sz="64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b="0" i="0" sz="64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23"/>
          <p:cNvSpPr/>
          <p:nvPr/>
        </p:nvSpPr>
        <p:spPr>
          <a:xfrm>
            <a:off x="2512964" y="1660826"/>
            <a:ext cx="19527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48"/>
              <a:buFont typeface="Calibri"/>
              <a:buNone/>
            </a:pPr>
            <a:r>
              <a:rPr b="1" i="0" lang="en-US" sz="948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Integration Testing</a:t>
            </a:r>
            <a:endParaRPr b="0" i="0" sz="94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23"/>
          <p:cNvSpPr/>
          <p:nvPr/>
        </p:nvSpPr>
        <p:spPr>
          <a:xfrm>
            <a:off x="2512975" y="1841021"/>
            <a:ext cx="19344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748"/>
              <a:buFont typeface="Calibri"/>
              <a:buNone/>
            </a:pPr>
            <a:r>
              <a:rPr b="0" i="1" lang="en-US" sz="1048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Tests REST API endpoints — verifies HTTP status codes &amp; database interactions.</a:t>
            </a:r>
            <a:endParaRPr b="0" i="0" sz="104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23"/>
          <p:cNvSpPr/>
          <p:nvPr/>
        </p:nvSpPr>
        <p:spPr>
          <a:xfrm>
            <a:off x="4593235" y="1256701"/>
            <a:ext cx="2134800" cy="1148700"/>
          </a:xfrm>
          <a:prstGeom prst="rect">
            <a:avLst/>
          </a:prstGeom>
          <a:solidFill>
            <a:srgbClr val="FFFFFF"/>
          </a:solidFill>
          <a:ln cap="flat" cmpd="sng" w="95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361" rotWithShape="0" algn="bl" dir="8100000" dist="12672">
              <a:srgbClr val="000000">
                <a:alpha val="10200"/>
              </a:srgbClr>
            </a:outerShdw>
          </a:effectLst>
        </p:spPr>
        <p:txBody>
          <a:bodyPr anchorCtr="0" anchor="ctr" bIns="91225" lIns="91225" spcFirstLastPara="1" rIns="91225" wrap="square" tIns="9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23"/>
          <p:cNvSpPr/>
          <p:nvPr/>
        </p:nvSpPr>
        <p:spPr>
          <a:xfrm>
            <a:off x="4593237" y="1256696"/>
            <a:ext cx="2134800" cy="45600"/>
          </a:xfrm>
          <a:prstGeom prst="rect">
            <a:avLst/>
          </a:prstGeom>
          <a:solidFill>
            <a:srgbClr val="1A7C4A"/>
          </a:solidFill>
          <a:ln cap="flat" cmpd="sng" w="126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25" lIns="91225" spcFirstLastPara="1" rIns="91225" wrap="square" tIns="9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23"/>
          <p:cNvSpPr/>
          <p:nvPr/>
        </p:nvSpPr>
        <p:spPr>
          <a:xfrm>
            <a:off x="4702723" y="1341780"/>
            <a:ext cx="1277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7C4A"/>
              </a:buClr>
              <a:buSzPts val="1297"/>
              <a:buFont typeface="Calibri"/>
              <a:buNone/>
            </a:pPr>
            <a:r>
              <a:rPr b="1" i="0" lang="en-US" sz="1297" u="none" cap="none" strike="noStrike">
                <a:solidFill>
                  <a:srgbClr val="1A7C4A"/>
                </a:solidFill>
                <a:latin typeface="Calibri"/>
                <a:ea typeface="Calibri"/>
                <a:cs typeface="Calibri"/>
                <a:sym typeface="Calibri"/>
              </a:rPr>
              <a:t>Cypress</a:t>
            </a:r>
            <a:endParaRPr b="0" i="0" sz="129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23"/>
          <p:cNvSpPr/>
          <p:nvPr/>
        </p:nvSpPr>
        <p:spPr>
          <a:xfrm>
            <a:off x="5980082" y="1363049"/>
            <a:ext cx="638700" cy="191700"/>
          </a:xfrm>
          <a:prstGeom prst="roundRect">
            <a:avLst>
              <a:gd fmla="val 22222" name="adj"/>
            </a:avLst>
          </a:prstGeom>
          <a:solidFill>
            <a:srgbClr val="1A7C4A"/>
          </a:solidFill>
          <a:ln cap="flat" cmpd="sng" w="126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25" lIns="91225" spcFirstLastPara="1" rIns="91225" wrap="square" tIns="9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23"/>
          <p:cNvSpPr/>
          <p:nvPr/>
        </p:nvSpPr>
        <p:spPr>
          <a:xfrm>
            <a:off x="5980082" y="1363049"/>
            <a:ext cx="6387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9"/>
              <a:buFont typeface="Calibri"/>
              <a:buNone/>
            </a:pPr>
            <a:r>
              <a:rPr b="1" i="0" lang="en-US" sz="64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AUTOMATION</a:t>
            </a:r>
            <a:endParaRPr b="0" i="0" sz="64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23"/>
          <p:cNvSpPr/>
          <p:nvPr/>
        </p:nvSpPr>
        <p:spPr>
          <a:xfrm>
            <a:off x="4702723" y="1660826"/>
            <a:ext cx="19527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48"/>
              <a:buFont typeface="Calibri"/>
              <a:buNone/>
            </a:pPr>
            <a:r>
              <a:rPr b="1" i="0" lang="en-US" sz="948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E2E Automation Testing</a:t>
            </a:r>
            <a:endParaRPr b="0" i="0" sz="94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3"/>
          <p:cNvSpPr/>
          <p:nvPr/>
        </p:nvSpPr>
        <p:spPr>
          <a:xfrm>
            <a:off x="4702732" y="1841021"/>
            <a:ext cx="19344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748"/>
              <a:buFont typeface="Calibri"/>
              <a:buNone/>
            </a:pPr>
            <a:r>
              <a:rPr b="0" i="1" lang="en-US" sz="1048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Automates browser-based tests simulating real user journeys for all 3 roles.</a:t>
            </a:r>
            <a:endParaRPr b="0" i="0" sz="104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23"/>
          <p:cNvSpPr/>
          <p:nvPr/>
        </p:nvSpPr>
        <p:spPr>
          <a:xfrm>
            <a:off x="6782994" y="1256701"/>
            <a:ext cx="2134800" cy="1148700"/>
          </a:xfrm>
          <a:prstGeom prst="rect">
            <a:avLst/>
          </a:prstGeom>
          <a:solidFill>
            <a:srgbClr val="FFFFFF"/>
          </a:solidFill>
          <a:ln cap="flat" cmpd="sng" w="95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361" rotWithShape="0" algn="bl" dir="8100000" dist="12672">
              <a:srgbClr val="000000">
                <a:alpha val="10200"/>
              </a:srgbClr>
            </a:outerShdw>
          </a:effectLst>
        </p:spPr>
        <p:txBody>
          <a:bodyPr anchorCtr="0" anchor="ctr" bIns="91225" lIns="91225" spcFirstLastPara="1" rIns="91225" wrap="square" tIns="9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23"/>
          <p:cNvSpPr/>
          <p:nvPr/>
        </p:nvSpPr>
        <p:spPr>
          <a:xfrm>
            <a:off x="6782997" y="1256696"/>
            <a:ext cx="2134800" cy="45600"/>
          </a:xfrm>
          <a:prstGeom prst="rect">
            <a:avLst/>
          </a:prstGeom>
          <a:solidFill>
            <a:srgbClr val="0B4F5E"/>
          </a:solidFill>
          <a:ln cap="flat" cmpd="sng" w="12675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25" lIns="91225" spcFirstLastPara="1" rIns="91225" wrap="square" tIns="9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23"/>
          <p:cNvSpPr/>
          <p:nvPr/>
        </p:nvSpPr>
        <p:spPr>
          <a:xfrm>
            <a:off x="6892482" y="1341780"/>
            <a:ext cx="1277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4F5E"/>
              </a:buClr>
              <a:buSzPts val="1297"/>
              <a:buFont typeface="Calibri"/>
              <a:buNone/>
            </a:pPr>
            <a:r>
              <a:rPr b="1" i="0" lang="en-US" sz="1297" u="none" cap="none" strike="noStrike">
                <a:solidFill>
                  <a:srgbClr val="0B4F5E"/>
                </a:solidFill>
                <a:latin typeface="Calibri"/>
                <a:ea typeface="Calibri"/>
                <a:cs typeface="Calibri"/>
                <a:sym typeface="Calibri"/>
              </a:rPr>
              <a:t>Postman</a:t>
            </a:r>
            <a:endParaRPr b="0" i="0" sz="129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23"/>
          <p:cNvSpPr/>
          <p:nvPr/>
        </p:nvSpPr>
        <p:spPr>
          <a:xfrm>
            <a:off x="8169841" y="1363049"/>
            <a:ext cx="638700" cy="191700"/>
          </a:xfrm>
          <a:prstGeom prst="roundRect">
            <a:avLst>
              <a:gd fmla="val 22222" name="adj"/>
            </a:avLst>
          </a:prstGeom>
          <a:solidFill>
            <a:srgbClr val="0B4F5E"/>
          </a:solidFill>
          <a:ln cap="flat" cmpd="sng" w="12675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25" lIns="91225" spcFirstLastPara="1" rIns="91225" wrap="square" tIns="9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23"/>
          <p:cNvSpPr/>
          <p:nvPr/>
        </p:nvSpPr>
        <p:spPr>
          <a:xfrm>
            <a:off x="8169841" y="1363049"/>
            <a:ext cx="6387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9"/>
              <a:buFont typeface="Calibri"/>
              <a:buNone/>
            </a:pPr>
            <a:r>
              <a:rPr b="1" i="0" lang="en-US" sz="64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  <a:endParaRPr b="0" i="0" sz="64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23"/>
          <p:cNvSpPr/>
          <p:nvPr/>
        </p:nvSpPr>
        <p:spPr>
          <a:xfrm>
            <a:off x="6892482" y="1660826"/>
            <a:ext cx="19527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48"/>
              <a:buFont typeface="Calibri"/>
              <a:buNone/>
            </a:pPr>
            <a:r>
              <a:rPr b="1" i="0" lang="en-US" sz="948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API / Manual Testing</a:t>
            </a:r>
            <a:endParaRPr b="0" i="0" sz="94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23"/>
          <p:cNvSpPr/>
          <p:nvPr/>
        </p:nvSpPr>
        <p:spPr>
          <a:xfrm>
            <a:off x="6892490" y="1829601"/>
            <a:ext cx="19344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748"/>
              <a:buFont typeface="Calibri"/>
              <a:buNone/>
            </a:pPr>
            <a:r>
              <a:rPr b="0" i="1" lang="en-US" sz="1048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Manual validation of all REST API endpoints with different inputs &amp; roles.</a:t>
            </a:r>
            <a:endParaRPr b="0" i="0" sz="104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23"/>
          <p:cNvSpPr/>
          <p:nvPr/>
        </p:nvSpPr>
        <p:spPr>
          <a:xfrm>
            <a:off x="213721" y="2553145"/>
            <a:ext cx="1740600" cy="251400"/>
          </a:xfrm>
          <a:prstGeom prst="rect">
            <a:avLst/>
          </a:prstGeom>
          <a:solidFill>
            <a:srgbClr val="0E7C8B"/>
          </a:solidFill>
          <a:ln cap="flat" cmpd="sng" w="1342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12" name="Google Shape;1112;p23"/>
          <p:cNvSpPr/>
          <p:nvPr/>
        </p:nvSpPr>
        <p:spPr>
          <a:xfrm>
            <a:off x="252406" y="2553145"/>
            <a:ext cx="17406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5"/>
              <a:buFont typeface="Calibri"/>
              <a:buNone/>
            </a:pPr>
            <a:r>
              <a:rPr b="1" i="0" lang="en-US" sz="1205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📋  Test Cases</a:t>
            </a:r>
            <a:endParaRPr b="0" i="0" sz="120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23"/>
          <p:cNvSpPr/>
          <p:nvPr/>
        </p:nvSpPr>
        <p:spPr>
          <a:xfrm>
            <a:off x="213725" y="2823951"/>
            <a:ext cx="483600" cy="287400"/>
          </a:xfrm>
          <a:prstGeom prst="rect">
            <a:avLst/>
          </a:prstGeom>
          <a:solidFill>
            <a:srgbClr val="0B4F5E"/>
          </a:solidFill>
          <a:ln cap="flat" cmpd="sng" w="1007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14" name="Google Shape;1114;p23"/>
          <p:cNvSpPr/>
          <p:nvPr/>
        </p:nvSpPr>
        <p:spPr>
          <a:xfrm>
            <a:off x="252410" y="2823951"/>
            <a:ext cx="4254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99"/>
              <a:buFont typeface="Calibri"/>
              <a:buNone/>
            </a:pPr>
            <a:r>
              <a:rPr b="1" i="0" lang="en-US" sz="10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endParaRPr b="0" i="0" sz="1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23"/>
          <p:cNvSpPr/>
          <p:nvPr/>
        </p:nvSpPr>
        <p:spPr>
          <a:xfrm>
            <a:off x="697286" y="2823951"/>
            <a:ext cx="1257000" cy="287400"/>
          </a:xfrm>
          <a:prstGeom prst="rect">
            <a:avLst/>
          </a:prstGeom>
          <a:solidFill>
            <a:srgbClr val="0B4F5E"/>
          </a:solidFill>
          <a:ln cap="flat" cmpd="sng" w="1007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16" name="Google Shape;1116;p23"/>
          <p:cNvSpPr/>
          <p:nvPr/>
        </p:nvSpPr>
        <p:spPr>
          <a:xfrm>
            <a:off x="735971" y="2823951"/>
            <a:ext cx="11994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99"/>
              <a:buFont typeface="Calibri"/>
              <a:buNone/>
            </a:pPr>
            <a:r>
              <a:rPr b="1" i="0" lang="en-US" sz="10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Module</a:t>
            </a:r>
            <a:endParaRPr b="0" i="0" sz="1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23"/>
          <p:cNvSpPr/>
          <p:nvPr/>
        </p:nvSpPr>
        <p:spPr>
          <a:xfrm>
            <a:off x="1954543" y="2823951"/>
            <a:ext cx="2108400" cy="287400"/>
          </a:xfrm>
          <a:prstGeom prst="rect">
            <a:avLst/>
          </a:prstGeom>
          <a:solidFill>
            <a:srgbClr val="0B4F5E"/>
          </a:solidFill>
          <a:ln cap="flat" cmpd="sng" w="1007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18" name="Google Shape;1118;p23"/>
          <p:cNvSpPr/>
          <p:nvPr/>
        </p:nvSpPr>
        <p:spPr>
          <a:xfrm>
            <a:off x="1993228" y="2823951"/>
            <a:ext cx="20505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99"/>
              <a:buFont typeface="Calibri"/>
              <a:buNone/>
            </a:pPr>
            <a:r>
              <a:rPr b="1" i="0" lang="en-US" sz="10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 Case</a:t>
            </a:r>
            <a:endParaRPr b="0" i="0" sz="1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23"/>
          <p:cNvSpPr/>
          <p:nvPr/>
        </p:nvSpPr>
        <p:spPr>
          <a:xfrm>
            <a:off x="4062868" y="2823951"/>
            <a:ext cx="792900" cy="287400"/>
          </a:xfrm>
          <a:prstGeom prst="rect">
            <a:avLst/>
          </a:prstGeom>
          <a:solidFill>
            <a:srgbClr val="0B4F5E"/>
          </a:solidFill>
          <a:ln cap="flat" cmpd="sng" w="1007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20" name="Google Shape;1120;p23"/>
          <p:cNvSpPr/>
          <p:nvPr/>
        </p:nvSpPr>
        <p:spPr>
          <a:xfrm>
            <a:off x="4101553" y="2823951"/>
            <a:ext cx="735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99"/>
              <a:buFont typeface="Calibri"/>
              <a:buNone/>
            </a:pPr>
            <a:r>
              <a:rPr b="1" i="0" lang="en-US" sz="10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  <a:endParaRPr b="0" i="0" sz="1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23"/>
          <p:cNvSpPr/>
          <p:nvPr/>
        </p:nvSpPr>
        <p:spPr>
          <a:xfrm>
            <a:off x="4855907" y="2823951"/>
            <a:ext cx="889800" cy="287400"/>
          </a:xfrm>
          <a:prstGeom prst="rect">
            <a:avLst/>
          </a:prstGeom>
          <a:solidFill>
            <a:srgbClr val="0B4F5E"/>
          </a:solidFill>
          <a:ln cap="flat" cmpd="sng" w="1007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22" name="Google Shape;1122;p23"/>
          <p:cNvSpPr/>
          <p:nvPr/>
        </p:nvSpPr>
        <p:spPr>
          <a:xfrm>
            <a:off x="4894592" y="2823951"/>
            <a:ext cx="8316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99"/>
              <a:buFont typeface="Calibri"/>
              <a:buNone/>
            </a:pPr>
            <a:r>
              <a:rPr b="1" i="0" lang="en-US" sz="10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endParaRPr b="0" i="0" sz="1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23"/>
          <p:cNvSpPr/>
          <p:nvPr/>
        </p:nvSpPr>
        <p:spPr>
          <a:xfrm>
            <a:off x="5745659" y="2823951"/>
            <a:ext cx="2321100" cy="287400"/>
          </a:xfrm>
          <a:prstGeom prst="rect">
            <a:avLst/>
          </a:prstGeom>
          <a:solidFill>
            <a:srgbClr val="0B4F5E"/>
          </a:solidFill>
          <a:ln cap="flat" cmpd="sng" w="1007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24" name="Google Shape;1124;p23"/>
          <p:cNvSpPr/>
          <p:nvPr/>
        </p:nvSpPr>
        <p:spPr>
          <a:xfrm>
            <a:off x="5784344" y="2823951"/>
            <a:ext cx="22629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99"/>
              <a:buFont typeface="Calibri"/>
              <a:buNone/>
            </a:pPr>
            <a:r>
              <a:rPr b="1" i="0" lang="en-US" sz="10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Expected Result</a:t>
            </a:r>
            <a:endParaRPr b="0" i="0" sz="1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23"/>
          <p:cNvSpPr/>
          <p:nvPr/>
        </p:nvSpPr>
        <p:spPr>
          <a:xfrm>
            <a:off x="8066750" y="2823951"/>
            <a:ext cx="870300" cy="287400"/>
          </a:xfrm>
          <a:prstGeom prst="rect">
            <a:avLst/>
          </a:prstGeom>
          <a:solidFill>
            <a:srgbClr val="0B4F5E"/>
          </a:solidFill>
          <a:ln cap="flat" cmpd="sng" w="1007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26" name="Google Shape;1126;p23"/>
          <p:cNvSpPr/>
          <p:nvPr/>
        </p:nvSpPr>
        <p:spPr>
          <a:xfrm>
            <a:off x="8105435" y="2823951"/>
            <a:ext cx="8124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99"/>
              <a:buFont typeface="Calibri"/>
              <a:buNone/>
            </a:pPr>
            <a:r>
              <a:rPr b="1" i="0" lang="en-US" sz="10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endParaRPr b="0" i="0" sz="1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3"/>
          <p:cNvSpPr/>
          <p:nvPr/>
        </p:nvSpPr>
        <p:spPr>
          <a:xfrm>
            <a:off x="213733" y="3111421"/>
            <a:ext cx="8704200" cy="262800"/>
          </a:xfrm>
          <a:prstGeom prst="rect">
            <a:avLst/>
          </a:prstGeom>
          <a:solidFill>
            <a:srgbClr val="FFFFFF"/>
          </a:solidFill>
          <a:ln cap="flat" cmpd="sng" w="1007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28" name="Google Shape;1128;p23"/>
          <p:cNvSpPr/>
          <p:nvPr/>
        </p:nvSpPr>
        <p:spPr>
          <a:xfrm>
            <a:off x="213725" y="3111408"/>
            <a:ext cx="483600" cy="262800"/>
          </a:xfrm>
          <a:prstGeom prst="rect">
            <a:avLst/>
          </a:prstGeom>
          <a:solidFill>
            <a:srgbClr val="0B4F5E"/>
          </a:solidFill>
          <a:ln cap="flat" cmpd="sng" w="1007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29" name="Google Shape;1129;p23"/>
          <p:cNvSpPr/>
          <p:nvPr/>
        </p:nvSpPr>
        <p:spPr>
          <a:xfrm>
            <a:off x="233067" y="3111408"/>
            <a:ext cx="4449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TC-01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3"/>
          <p:cNvSpPr/>
          <p:nvPr/>
        </p:nvSpPr>
        <p:spPr>
          <a:xfrm>
            <a:off x="735971" y="3111408"/>
            <a:ext cx="12183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4F5E"/>
              </a:buClr>
              <a:buSzPts val="793"/>
              <a:buFont typeface="Calibri"/>
              <a:buNone/>
            </a:pPr>
            <a:r>
              <a:rPr b="1" i="0" lang="en-US" sz="993" u="none" cap="none" strike="noStrike">
                <a:solidFill>
                  <a:srgbClr val="0B4F5E"/>
                </a:solidFill>
                <a:latin typeface="Calibri"/>
                <a:ea typeface="Calibri"/>
                <a:cs typeface="Calibri"/>
                <a:sym typeface="Calibri"/>
              </a:rPr>
              <a:t>Auth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3"/>
          <p:cNvSpPr/>
          <p:nvPr/>
        </p:nvSpPr>
        <p:spPr>
          <a:xfrm>
            <a:off x="1993228" y="3111408"/>
            <a:ext cx="20310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793"/>
              <a:buFont typeface="Calibri"/>
              <a:buNone/>
            </a:pPr>
            <a:r>
              <a:rPr b="0" i="0" lang="en-US" sz="993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Admin login with valid credentials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3"/>
          <p:cNvSpPr/>
          <p:nvPr/>
        </p:nvSpPr>
        <p:spPr>
          <a:xfrm>
            <a:off x="4101553" y="3142207"/>
            <a:ext cx="696600" cy="205500"/>
          </a:xfrm>
          <a:prstGeom prst="roundRect">
            <a:avLst>
              <a:gd fmla="val 20000" name="adj"/>
            </a:avLst>
          </a:prstGeom>
          <a:solidFill>
            <a:srgbClr val="EEF6F8"/>
          </a:solidFill>
          <a:ln cap="flat" cmpd="sng" w="10075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33" name="Google Shape;1133;p23"/>
          <p:cNvSpPr/>
          <p:nvPr/>
        </p:nvSpPr>
        <p:spPr>
          <a:xfrm>
            <a:off x="4101553" y="3142207"/>
            <a:ext cx="696600" cy="205500"/>
          </a:xfrm>
          <a:prstGeom prst="roundRect">
            <a:avLst>
              <a:gd fmla="val 20000" name="adj"/>
            </a:avLst>
          </a:prstGeom>
          <a:solidFill>
            <a:srgbClr val="FDECEA"/>
          </a:solidFill>
          <a:ln cap="flat" cmpd="sng" w="10075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34" name="Google Shape;1134;p23"/>
          <p:cNvSpPr/>
          <p:nvPr/>
        </p:nvSpPr>
        <p:spPr>
          <a:xfrm>
            <a:off x="4101553" y="3142207"/>
            <a:ext cx="6966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740"/>
              <a:buFont typeface="Calibri"/>
              <a:buNone/>
            </a:pPr>
            <a:r>
              <a:rPr b="1" lang="en-US" sz="94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PHPUnit</a:t>
            </a:r>
            <a:endParaRPr b="1" sz="94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3"/>
          <p:cNvSpPr/>
          <p:nvPr/>
        </p:nvSpPr>
        <p:spPr>
          <a:xfrm>
            <a:off x="4894592" y="3142207"/>
            <a:ext cx="792900" cy="205500"/>
          </a:xfrm>
          <a:prstGeom prst="roundRect">
            <a:avLst>
              <a:gd fmla="val 20000" name="adj"/>
            </a:avLst>
          </a:prstGeom>
          <a:solidFill>
            <a:srgbClr val="FDECEA"/>
          </a:solidFill>
          <a:ln cap="flat" cmpd="sng" w="10075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36" name="Google Shape;1136;p23"/>
          <p:cNvSpPr/>
          <p:nvPr/>
        </p:nvSpPr>
        <p:spPr>
          <a:xfrm>
            <a:off x="4894592" y="3142207"/>
            <a:ext cx="792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3"/>
          <p:cNvSpPr/>
          <p:nvPr/>
        </p:nvSpPr>
        <p:spPr>
          <a:xfrm>
            <a:off x="5784344" y="3111408"/>
            <a:ext cx="2243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793"/>
              <a:buFont typeface="Calibri"/>
              <a:buNone/>
            </a:pPr>
            <a:r>
              <a:rPr b="0" i="0" lang="en-US" sz="993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JWT issued, dashboard loaded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3"/>
          <p:cNvSpPr/>
          <p:nvPr/>
        </p:nvSpPr>
        <p:spPr>
          <a:xfrm>
            <a:off x="8124778" y="3152473"/>
            <a:ext cx="502800" cy="185100"/>
          </a:xfrm>
          <a:prstGeom prst="roundRect">
            <a:avLst>
              <a:gd fmla="val 22222" name="adj"/>
            </a:avLst>
          </a:prstGeom>
          <a:solidFill>
            <a:srgbClr val="EAFAF1"/>
          </a:solidFill>
          <a:ln cap="flat" cmpd="sng" w="100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39" name="Google Shape;1139;p23"/>
          <p:cNvSpPr/>
          <p:nvPr/>
        </p:nvSpPr>
        <p:spPr>
          <a:xfrm>
            <a:off x="8124778" y="3152473"/>
            <a:ext cx="5028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7C4A"/>
              </a:buClr>
              <a:buSzPts val="687"/>
              <a:buFont typeface="Calibri"/>
              <a:buNone/>
            </a:pPr>
            <a:r>
              <a:rPr b="1" i="0" lang="en-US" sz="887" u="none" cap="none" strike="noStrike">
                <a:solidFill>
                  <a:srgbClr val="1A7C4A"/>
                </a:solidFill>
                <a:latin typeface="Calibri"/>
                <a:ea typeface="Calibri"/>
                <a:cs typeface="Calibri"/>
                <a:sym typeface="Calibri"/>
              </a:rPr>
              <a:t>✓ Pass</a:t>
            </a:r>
            <a:endParaRPr b="0" i="0" sz="8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23"/>
          <p:cNvSpPr/>
          <p:nvPr/>
        </p:nvSpPr>
        <p:spPr>
          <a:xfrm>
            <a:off x="213733" y="3374237"/>
            <a:ext cx="8704200" cy="262800"/>
          </a:xfrm>
          <a:prstGeom prst="rect">
            <a:avLst/>
          </a:prstGeom>
          <a:solidFill>
            <a:srgbClr val="EEF6F8"/>
          </a:solidFill>
          <a:ln cap="flat" cmpd="sng" w="1007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41" name="Google Shape;1141;p23"/>
          <p:cNvSpPr/>
          <p:nvPr/>
        </p:nvSpPr>
        <p:spPr>
          <a:xfrm>
            <a:off x="213725" y="3374226"/>
            <a:ext cx="483600" cy="262800"/>
          </a:xfrm>
          <a:prstGeom prst="rect">
            <a:avLst/>
          </a:prstGeom>
          <a:solidFill>
            <a:srgbClr val="0B4F5E"/>
          </a:solidFill>
          <a:ln cap="flat" cmpd="sng" w="1007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42" name="Google Shape;1142;p23"/>
          <p:cNvSpPr/>
          <p:nvPr/>
        </p:nvSpPr>
        <p:spPr>
          <a:xfrm>
            <a:off x="233067" y="3374226"/>
            <a:ext cx="4449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TC-02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23"/>
          <p:cNvSpPr/>
          <p:nvPr/>
        </p:nvSpPr>
        <p:spPr>
          <a:xfrm>
            <a:off x="735971" y="3374226"/>
            <a:ext cx="12183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4F5E"/>
              </a:buClr>
              <a:buSzPts val="793"/>
              <a:buFont typeface="Calibri"/>
              <a:buNone/>
            </a:pPr>
            <a:r>
              <a:rPr b="1" i="0" lang="en-US" sz="993" u="none" cap="none" strike="noStrike">
                <a:solidFill>
                  <a:srgbClr val="0B4F5E"/>
                </a:solidFill>
                <a:latin typeface="Calibri"/>
                <a:ea typeface="Calibri"/>
                <a:cs typeface="Calibri"/>
                <a:sym typeface="Calibri"/>
              </a:rPr>
              <a:t>Auth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23"/>
          <p:cNvSpPr/>
          <p:nvPr/>
        </p:nvSpPr>
        <p:spPr>
          <a:xfrm>
            <a:off x="1993228" y="3374226"/>
            <a:ext cx="20310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793"/>
              <a:buFont typeface="Calibri"/>
              <a:buNone/>
            </a:pPr>
            <a:r>
              <a:rPr b="0" i="0" lang="en-US" sz="993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Login rejected with wrong password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23"/>
          <p:cNvSpPr/>
          <p:nvPr/>
        </p:nvSpPr>
        <p:spPr>
          <a:xfrm>
            <a:off x="4101553" y="3405025"/>
            <a:ext cx="696600" cy="205500"/>
          </a:xfrm>
          <a:prstGeom prst="roundRect">
            <a:avLst>
              <a:gd fmla="val 20000" name="adj"/>
            </a:avLst>
          </a:prstGeom>
          <a:solidFill>
            <a:srgbClr val="EEF6F8"/>
          </a:solidFill>
          <a:ln cap="flat" cmpd="sng" w="10075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46" name="Google Shape;1146;p23"/>
          <p:cNvSpPr/>
          <p:nvPr/>
        </p:nvSpPr>
        <p:spPr>
          <a:xfrm>
            <a:off x="4101553" y="3405025"/>
            <a:ext cx="696600" cy="205500"/>
          </a:xfrm>
          <a:prstGeom prst="roundRect">
            <a:avLst>
              <a:gd fmla="val 20000" name="adj"/>
            </a:avLst>
          </a:prstGeom>
          <a:solidFill>
            <a:srgbClr val="FDECEA"/>
          </a:solidFill>
          <a:ln cap="flat" cmpd="sng" w="10075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47" name="Google Shape;1147;p23"/>
          <p:cNvSpPr/>
          <p:nvPr/>
        </p:nvSpPr>
        <p:spPr>
          <a:xfrm>
            <a:off x="4101553" y="3405025"/>
            <a:ext cx="6966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740"/>
              <a:buFont typeface="Calibri"/>
              <a:buNone/>
            </a:pPr>
            <a:r>
              <a:rPr b="1" lang="en-US" sz="94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PHPUnit</a:t>
            </a:r>
            <a:endParaRPr b="1" sz="94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23"/>
          <p:cNvSpPr/>
          <p:nvPr/>
        </p:nvSpPr>
        <p:spPr>
          <a:xfrm>
            <a:off x="4894592" y="3405025"/>
            <a:ext cx="792900" cy="205500"/>
          </a:xfrm>
          <a:prstGeom prst="roundRect">
            <a:avLst>
              <a:gd fmla="val 20000" name="adj"/>
            </a:avLst>
          </a:prstGeom>
          <a:solidFill>
            <a:srgbClr val="FDECEA"/>
          </a:solidFill>
          <a:ln cap="flat" cmpd="sng" w="10075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49" name="Google Shape;1149;p23"/>
          <p:cNvSpPr/>
          <p:nvPr/>
        </p:nvSpPr>
        <p:spPr>
          <a:xfrm>
            <a:off x="4894592" y="3405025"/>
            <a:ext cx="792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23"/>
          <p:cNvSpPr/>
          <p:nvPr/>
        </p:nvSpPr>
        <p:spPr>
          <a:xfrm>
            <a:off x="5784344" y="3374226"/>
            <a:ext cx="2243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793"/>
              <a:buFont typeface="Calibri"/>
              <a:buNone/>
            </a:pPr>
            <a:r>
              <a:rPr b="0" i="0" lang="en-US" sz="993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401 error, access denied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23"/>
          <p:cNvSpPr/>
          <p:nvPr/>
        </p:nvSpPr>
        <p:spPr>
          <a:xfrm>
            <a:off x="8124778" y="3415291"/>
            <a:ext cx="502800" cy="185100"/>
          </a:xfrm>
          <a:prstGeom prst="roundRect">
            <a:avLst>
              <a:gd fmla="val 22222" name="adj"/>
            </a:avLst>
          </a:prstGeom>
          <a:solidFill>
            <a:srgbClr val="EAFAF1"/>
          </a:solidFill>
          <a:ln cap="flat" cmpd="sng" w="100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52" name="Google Shape;1152;p23"/>
          <p:cNvSpPr/>
          <p:nvPr/>
        </p:nvSpPr>
        <p:spPr>
          <a:xfrm>
            <a:off x="8124778" y="3415291"/>
            <a:ext cx="5028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7C4A"/>
              </a:buClr>
              <a:buSzPts val="687"/>
              <a:buFont typeface="Calibri"/>
              <a:buNone/>
            </a:pPr>
            <a:r>
              <a:rPr b="1" i="0" lang="en-US" sz="887" u="none" cap="none" strike="noStrike">
                <a:solidFill>
                  <a:srgbClr val="1A7C4A"/>
                </a:solidFill>
                <a:latin typeface="Calibri"/>
                <a:ea typeface="Calibri"/>
                <a:cs typeface="Calibri"/>
                <a:sym typeface="Calibri"/>
              </a:rPr>
              <a:t>✓ Pass</a:t>
            </a:r>
            <a:endParaRPr b="0" i="0" sz="8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23"/>
          <p:cNvSpPr/>
          <p:nvPr/>
        </p:nvSpPr>
        <p:spPr>
          <a:xfrm>
            <a:off x="213733" y="3637055"/>
            <a:ext cx="8704200" cy="262800"/>
          </a:xfrm>
          <a:prstGeom prst="rect">
            <a:avLst/>
          </a:prstGeom>
          <a:solidFill>
            <a:srgbClr val="FFFFFF"/>
          </a:solidFill>
          <a:ln cap="flat" cmpd="sng" w="1007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54" name="Google Shape;1154;p23"/>
          <p:cNvSpPr/>
          <p:nvPr/>
        </p:nvSpPr>
        <p:spPr>
          <a:xfrm>
            <a:off x="213725" y="3637044"/>
            <a:ext cx="483600" cy="262800"/>
          </a:xfrm>
          <a:prstGeom prst="rect">
            <a:avLst/>
          </a:prstGeom>
          <a:solidFill>
            <a:srgbClr val="0B4F5E"/>
          </a:solidFill>
          <a:ln cap="flat" cmpd="sng" w="1007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55" name="Google Shape;1155;p23"/>
          <p:cNvSpPr/>
          <p:nvPr/>
        </p:nvSpPr>
        <p:spPr>
          <a:xfrm>
            <a:off x="233067" y="3637044"/>
            <a:ext cx="4449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TC-03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23"/>
          <p:cNvSpPr/>
          <p:nvPr/>
        </p:nvSpPr>
        <p:spPr>
          <a:xfrm>
            <a:off x="735971" y="3637044"/>
            <a:ext cx="12183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4F5E"/>
              </a:buClr>
              <a:buSzPts val="793"/>
              <a:buFont typeface="Calibri"/>
              <a:buNone/>
            </a:pPr>
            <a:r>
              <a:rPr b="1" i="0" lang="en-US" sz="993" u="none" cap="none" strike="noStrike">
                <a:solidFill>
                  <a:srgbClr val="0B4F5E"/>
                </a:solidFill>
                <a:latin typeface="Calibri"/>
                <a:ea typeface="Calibri"/>
                <a:cs typeface="Calibri"/>
                <a:sym typeface="Calibri"/>
              </a:rPr>
              <a:t>RBAC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23"/>
          <p:cNvSpPr/>
          <p:nvPr/>
        </p:nvSpPr>
        <p:spPr>
          <a:xfrm>
            <a:off x="1993228" y="3637044"/>
            <a:ext cx="20310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793"/>
              <a:buFont typeface="Calibri"/>
              <a:buNone/>
            </a:pPr>
            <a:r>
              <a:rPr b="0" i="0" lang="en-US" sz="993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Student tries admin route directly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23"/>
          <p:cNvSpPr/>
          <p:nvPr/>
        </p:nvSpPr>
        <p:spPr>
          <a:xfrm>
            <a:off x="4101553" y="3667843"/>
            <a:ext cx="696600" cy="205500"/>
          </a:xfrm>
          <a:prstGeom prst="roundRect">
            <a:avLst>
              <a:gd fmla="val 20000" name="adj"/>
            </a:avLst>
          </a:prstGeom>
          <a:solidFill>
            <a:srgbClr val="EEF6F8"/>
          </a:solidFill>
          <a:ln cap="flat" cmpd="sng" w="10075">
            <a:solidFill>
              <a:srgbClr val="8E44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59" name="Google Shape;1159;p23"/>
          <p:cNvSpPr/>
          <p:nvPr/>
        </p:nvSpPr>
        <p:spPr>
          <a:xfrm>
            <a:off x="4101553" y="3667843"/>
            <a:ext cx="696600" cy="205500"/>
          </a:xfrm>
          <a:prstGeom prst="roundRect">
            <a:avLst>
              <a:gd fmla="val 20000" name="adj"/>
            </a:avLst>
          </a:prstGeom>
          <a:solidFill>
            <a:srgbClr val="F5EEF8"/>
          </a:solidFill>
          <a:ln cap="flat" cmpd="sng" w="10075">
            <a:solidFill>
              <a:srgbClr val="8E44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60" name="Google Shape;1160;p23"/>
          <p:cNvSpPr/>
          <p:nvPr/>
        </p:nvSpPr>
        <p:spPr>
          <a:xfrm>
            <a:off x="4101553" y="3667843"/>
            <a:ext cx="6966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E44AD"/>
              </a:buClr>
              <a:buSzPts val="740"/>
              <a:buFont typeface="Calibri"/>
              <a:buNone/>
            </a:pPr>
            <a:r>
              <a:rPr b="1" lang="en-US" sz="940">
                <a:solidFill>
                  <a:srgbClr val="8E44AD"/>
                </a:solidFill>
                <a:latin typeface="Calibri"/>
                <a:ea typeface="Calibri"/>
                <a:cs typeface="Calibri"/>
                <a:sym typeface="Calibri"/>
              </a:rPr>
              <a:t>Pest PHP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23"/>
          <p:cNvSpPr/>
          <p:nvPr/>
        </p:nvSpPr>
        <p:spPr>
          <a:xfrm>
            <a:off x="4894592" y="3667843"/>
            <a:ext cx="792900" cy="205500"/>
          </a:xfrm>
          <a:prstGeom prst="roundRect">
            <a:avLst>
              <a:gd fmla="val 20000" name="adj"/>
            </a:avLst>
          </a:prstGeom>
          <a:solidFill>
            <a:srgbClr val="F5EEF8"/>
          </a:solidFill>
          <a:ln cap="flat" cmpd="sng" w="10075">
            <a:solidFill>
              <a:srgbClr val="8E44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62" name="Google Shape;1162;p23"/>
          <p:cNvSpPr/>
          <p:nvPr/>
        </p:nvSpPr>
        <p:spPr>
          <a:xfrm>
            <a:off x="4894592" y="3667843"/>
            <a:ext cx="792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E44AD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8E44AD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23"/>
          <p:cNvSpPr/>
          <p:nvPr/>
        </p:nvSpPr>
        <p:spPr>
          <a:xfrm>
            <a:off x="5784344" y="3637044"/>
            <a:ext cx="2243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793"/>
              <a:buFont typeface="Calibri"/>
              <a:buNone/>
            </a:pPr>
            <a:r>
              <a:rPr b="0" i="0" lang="en-US" sz="993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403 Forbidden returned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23"/>
          <p:cNvSpPr/>
          <p:nvPr/>
        </p:nvSpPr>
        <p:spPr>
          <a:xfrm>
            <a:off x="8124778" y="3678110"/>
            <a:ext cx="502800" cy="185100"/>
          </a:xfrm>
          <a:prstGeom prst="roundRect">
            <a:avLst>
              <a:gd fmla="val 22222" name="adj"/>
            </a:avLst>
          </a:prstGeom>
          <a:solidFill>
            <a:srgbClr val="EAFAF1"/>
          </a:solidFill>
          <a:ln cap="flat" cmpd="sng" w="100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65" name="Google Shape;1165;p23"/>
          <p:cNvSpPr/>
          <p:nvPr/>
        </p:nvSpPr>
        <p:spPr>
          <a:xfrm>
            <a:off x="8124778" y="3678110"/>
            <a:ext cx="5028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7C4A"/>
              </a:buClr>
              <a:buSzPts val="687"/>
              <a:buFont typeface="Calibri"/>
              <a:buNone/>
            </a:pPr>
            <a:r>
              <a:rPr b="1" i="0" lang="en-US" sz="887" u="none" cap="none" strike="noStrike">
                <a:solidFill>
                  <a:srgbClr val="1A7C4A"/>
                </a:solidFill>
                <a:latin typeface="Calibri"/>
                <a:ea typeface="Calibri"/>
                <a:cs typeface="Calibri"/>
                <a:sym typeface="Calibri"/>
              </a:rPr>
              <a:t>✓ Pass</a:t>
            </a:r>
            <a:endParaRPr b="0" i="0" sz="8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23"/>
          <p:cNvSpPr/>
          <p:nvPr/>
        </p:nvSpPr>
        <p:spPr>
          <a:xfrm>
            <a:off x="213733" y="3899871"/>
            <a:ext cx="8704200" cy="262800"/>
          </a:xfrm>
          <a:prstGeom prst="rect">
            <a:avLst/>
          </a:prstGeom>
          <a:solidFill>
            <a:srgbClr val="EEF6F8"/>
          </a:solidFill>
          <a:ln cap="flat" cmpd="sng" w="1007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67" name="Google Shape;1167;p23"/>
          <p:cNvSpPr/>
          <p:nvPr/>
        </p:nvSpPr>
        <p:spPr>
          <a:xfrm>
            <a:off x="213725" y="3899862"/>
            <a:ext cx="483600" cy="262800"/>
          </a:xfrm>
          <a:prstGeom prst="rect">
            <a:avLst/>
          </a:prstGeom>
          <a:solidFill>
            <a:srgbClr val="0B4F5E"/>
          </a:solidFill>
          <a:ln cap="flat" cmpd="sng" w="1007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68" name="Google Shape;1168;p23"/>
          <p:cNvSpPr/>
          <p:nvPr/>
        </p:nvSpPr>
        <p:spPr>
          <a:xfrm>
            <a:off x="233067" y="3899862"/>
            <a:ext cx="4449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TC-04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3"/>
          <p:cNvSpPr/>
          <p:nvPr/>
        </p:nvSpPr>
        <p:spPr>
          <a:xfrm>
            <a:off x="735971" y="3899862"/>
            <a:ext cx="12183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4F5E"/>
              </a:buClr>
              <a:buSzPts val="793"/>
              <a:buFont typeface="Calibri"/>
              <a:buNone/>
            </a:pPr>
            <a:r>
              <a:rPr b="1" i="0" lang="en-US" sz="993" u="none" cap="none" strike="noStrike">
                <a:solidFill>
                  <a:srgbClr val="0B4F5E"/>
                </a:solidFill>
                <a:latin typeface="Calibri"/>
                <a:ea typeface="Calibri"/>
                <a:cs typeface="Calibri"/>
                <a:sym typeface="Calibri"/>
              </a:rPr>
              <a:t>Supervisor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23"/>
          <p:cNvSpPr/>
          <p:nvPr/>
        </p:nvSpPr>
        <p:spPr>
          <a:xfrm>
            <a:off x="1993228" y="3899862"/>
            <a:ext cx="20310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793"/>
              <a:buFont typeface="Calibri"/>
              <a:buNone/>
            </a:pPr>
            <a:r>
              <a:rPr b="0" i="0" lang="en-US" sz="993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Admin assigns supervisor to student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3"/>
          <p:cNvSpPr/>
          <p:nvPr/>
        </p:nvSpPr>
        <p:spPr>
          <a:xfrm>
            <a:off x="4101553" y="3930661"/>
            <a:ext cx="696600" cy="205500"/>
          </a:xfrm>
          <a:prstGeom prst="roundRect">
            <a:avLst>
              <a:gd fmla="val 20000" name="adj"/>
            </a:avLst>
          </a:prstGeom>
          <a:solidFill>
            <a:srgbClr val="EEF6F8"/>
          </a:solidFill>
          <a:ln cap="flat" cmpd="sng" w="10075">
            <a:solidFill>
              <a:srgbClr val="8E44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72" name="Google Shape;1172;p23"/>
          <p:cNvSpPr/>
          <p:nvPr/>
        </p:nvSpPr>
        <p:spPr>
          <a:xfrm>
            <a:off x="4101553" y="3930661"/>
            <a:ext cx="696600" cy="205500"/>
          </a:xfrm>
          <a:prstGeom prst="roundRect">
            <a:avLst>
              <a:gd fmla="val 20000" name="adj"/>
            </a:avLst>
          </a:prstGeom>
          <a:solidFill>
            <a:srgbClr val="F5EEF8"/>
          </a:solidFill>
          <a:ln cap="flat" cmpd="sng" w="10075">
            <a:solidFill>
              <a:srgbClr val="8E44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73" name="Google Shape;1173;p23"/>
          <p:cNvSpPr/>
          <p:nvPr/>
        </p:nvSpPr>
        <p:spPr>
          <a:xfrm>
            <a:off x="4101553" y="3930661"/>
            <a:ext cx="6966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E44AD"/>
              </a:buClr>
              <a:buSzPts val="740"/>
              <a:buFont typeface="Calibri"/>
              <a:buNone/>
            </a:pPr>
            <a:r>
              <a:rPr b="1" lang="en-US" sz="940">
                <a:solidFill>
                  <a:srgbClr val="8E44AD"/>
                </a:solidFill>
                <a:latin typeface="Calibri"/>
                <a:ea typeface="Calibri"/>
                <a:cs typeface="Calibri"/>
                <a:sym typeface="Calibri"/>
              </a:rPr>
              <a:t>Pest PHP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23"/>
          <p:cNvSpPr/>
          <p:nvPr/>
        </p:nvSpPr>
        <p:spPr>
          <a:xfrm>
            <a:off x="4894592" y="3930661"/>
            <a:ext cx="792900" cy="205500"/>
          </a:xfrm>
          <a:prstGeom prst="roundRect">
            <a:avLst>
              <a:gd fmla="val 20000" name="adj"/>
            </a:avLst>
          </a:prstGeom>
          <a:solidFill>
            <a:srgbClr val="F5EEF8"/>
          </a:solidFill>
          <a:ln cap="flat" cmpd="sng" w="10075">
            <a:solidFill>
              <a:srgbClr val="8E44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75" name="Google Shape;1175;p23"/>
          <p:cNvSpPr/>
          <p:nvPr/>
        </p:nvSpPr>
        <p:spPr>
          <a:xfrm>
            <a:off x="4894592" y="3930661"/>
            <a:ext cx="792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E44AD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8E44AD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23"/>
          <p:cNvSpPr/>
          <p:nvPr/>
        </p:nvSpPr>
        <p:spPr>
          <a:xfrm>
            <a:off x="5784344" y="3899862"/>
            <a:ext cx="2243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793"/>
              <a:buFont typeface="Calibri"/>
              <a:buNone/>
            </a:pPr>
            <a:r>
              <a:rPr b="0" i="0" lang="en-US" sz="993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Saved, both parties notified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23"/>
          <p:cNvSpPr/>
          <p:nvPr/>
        </p:nvSpPr>
        <p:spPr>
          <a:xfrm>
            <a:off x="8124778" y="3940927"/>
            <a:ext cx="502800" cy="185100"/>
          </a:xfrm>
          <a:prstGeom prst="roundRect">
            <a:avLst>
              <a:gd fmla="val 22222" name="adj"/>
            </a:avLst>
          </a:prstGeom>
          <a:solidFill>
            <a:srgbClr val="EAFAF1"/>
          </a:solidFill>
          <a:ln cap="flat" cmpd="sng" w="100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78" name="Google Shape;1178;p23"/>
          <p:cNvSpPr/>
          <p:nvPr/>
        </p:nvSpPr>
        <p:spPr>
          <a:xfrm>
            <a:off x="8124778" y="3940927"/>
            <a:ext cx="5028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7C4A"/>
              </a:buClr>
              <a:buSzPts val="687"/>
              <a:buFont typeface="Calibri"/>
              <a:buNone/>
            </a:pPr>
            <a:r>
              <a:rPr b="1" i="0" lang="en-US" sz="887" u="none" cap="none" strike="noStrike">
                <a:solidFill>
                  <a:srgbClr val="1A7C4A"/>
                </a:solidFill>
                <a:latin typeface="Calibri"/>
                <a:ea typeface="Calibri"/>
                <a:cs typeface="Calibri"/>
                <a:sym typeface="Calibri"/>
              </a:rPr>
              <a:t>✓ Pass</a:t>
            </a:r>
            <a:endParaRPr b="0" i="0" sz="8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23"/>
          <p:cNvSpPr/>
          <p:nvPr/>
        </p:nvSpPr>
        <p:spPr>
          <a:xfrm>
            <a:off x="213733" y="4162688"/>
            <a:ext cx="8704200" cy="262800"/>
          </a:xfrm>
          <a:prstGeom prst="rect">
            <a:avLst/>
          </a:prstGeom>
          <a:solidFill>
            <a:srgbClr val="FFFFFF"/>
          </a:solidFill>
          <a:ln cap="flat" cmpd="sng" w="1007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80" name="Google Shape;1180;p23"/>
          <p:cNvSpPr/>
          <p:nvPr/>
        </p:nvSpPr>
        <p:spPr>
          <a:xfrm>
            <a:off x="213725" y="4162681"/>
            <a:ext cx="483600" cy="262800"/>
          </a:xfrm>
          <a:prstGeom prst="rect">
            <a:avLst/>
          </a:prstGeom>
          <a:solidFill>
            <a:srgbClr val="0B4F5E"/>
          </a:solidFill>
          <a:ln cap="flat" cmpd="sng" w="1007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81" name="Google Shape;1181;p23"/>
          <p:cNvSpPr/>
          <p:nvPr/>
        </p:nvSpPr>
        <p:spPr>
          <a:xfrm>
            <a:off x="233067" y="4162681"/>
            <a:ext cx="4449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TC-05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23"/>
          <p:cNvSpPr/>
          <p:nvPr/>
        </p:nvSpPr>
        <p:spPr>
          <a:xfrm>
            <a:off x="735971" y="4162681"/>
            <a:ext cx="12183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4F5E"/>
              </a:buClr>
              <a:buSzPts val="793"/>
              <a:buFont typeface="Calibri"/>
              <a:buNone/>
            </a:pPr>
            <a:r>
              <a:rPr b="1" i="0" lang="en-US" sz="993" u="none" cap="none" strike="noStrike">
                <a:solidFill>
                  <a:srgbClr val="0B4F5E"/>
                </a:solidFill>
                <a:latin typeface="Calibri"/>
                <a:ea typeface="Calibri"/>
                <a:cs typeface="Calibri"/>
                <a:sym typeface="Calibri"/>
              </a:rPr>
              <a:t>Idea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23"/>
          <p:cNvSpPr/>
          <p:nvPr/>
        </p:nvSpPr>
        <p:spPr>
          <a:xfrm>
            <a:off x="1993228" y="4162681"/>
            <a:ext cx="20310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793"/>
              <a:buFont typeface="Calibri"/>
              <a:buNone/>
            </a:pPr>
            <a:r>
              <a:rPr b="0" i="0" lang="en-US" sz="993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Student submits project idea via form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23"/>
          <p:cNvSpPr/>
          <p:nvPr/>
        </p:nvSpPr>
        <p:spPr>
          <a:xfrm>
            <a:off x="4101553" y="4193480"/>
            <a:ext cx="696600" cy="205500"/>
          </a:xfrm>
          <a:prstGeom prst="roundRect">
            <a:avLst>
              <a:gd fmla="val 20000" name="adj"/>
            </a:avLst>
          </a:prstGeom>
          <a:solidFill>
            <a:srgbClr val="EEF6F8"/>
          </a:solidFill>
          <a:ln cap="flat" cmpd="sng" w="100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85" name="Google Shape;1185;p23"/>
          <p:cNvSpPr/>
          <p:nvPr/>
        </p:nvSpPr>
        <p:spPr>
          <a:xfrm>
            <a:off x="4101553" y="4193480"/>
            <a:ext cx="696600" cy="205500"/>
          </a:xfrm>
          <a:prstGeom prst="roundRect">
            <a:avLst>
              <a:gd fmla="val 20000" name="adj"/>
            </a:avLst>
          </a:prstGeom>
          <a:solidFill>
            <a:srgbClr val="EAFAF1"/>
          </a:solidFill>
          <a:ln cap="flat" cmpd="sng" w="100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86" name="Google Shape;1186;p23"/>
          <p:cNvSpPr/>
          <p:nvPr/>
        </p:nvSpPr>
        <p:spPr>
          <a:xfrm>
            <a:off x="4101553" y="4193480"/>
            <a:ext cx="6966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7C4A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1A7C4A"/>
                </a:solidFill>
                <a:latin typeface="Calibri"/>
                <a:ea typeface="Calibri"/>
                <a:cs typeface="Calibri"/>
                <a:sym typeface="Calibri"/>
              </a:rPr>
              <a:t>Cypress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23"/>
          <p:cNvSpPr/>
          <p:nvPr/>
        </p:nvSpPr>
        <p:spPr>
          <a:xfrm>
            <a:off x="4894592" y="4193480"/>
            <a:ext cx="792900" cy="205500"/>
          </a:xfrm>
          <a:prstGeom prst="roundRect">
            <a:avLst>
              <a:gd fmla="val 20000" name="adj"/>
            </a:avLst>
          </a:prstGeom>
          <a:solidFill>
            <a:srgbClr val="EAFAF1"/>
          </a:solidFill>
          <a:ln cap="flat" cmpd="sng" w="100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88" name="Google Shape;1188;p23"/>
          <p:cNvSpPr/>
          <p:nvPr/>
        </p:nvSpPr>
        <p:spPr>
          <a:xfrm>
            <a:off x="4894592" y="4193480"/>
            <a:ext cx="792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7C4A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1A7C4A"/>
                </a:solidFill>
                <a:latin typeface="Calibri"/>
                <a:ea typeface="Calibri"/>
                <a:cs typeface="Calibri"/>
                <a:sym typeface="Calibri"/>
              </a:rPr>
              <a:t>E2E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23"/>
          <p:cNvSpPr/>
          <p:nvPr/>
        </p:nvSpPr>
        <p:spPr>
          <a:xfrm>
            <a:off x="5784344" y="4162681"/>
            <a:ext cx="2243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793"/>
              <a:buFont typeface="Calibri"/>
              <a:buNone/>
            </a:pPr>
            <a:r>
              <a:rPr b="0" i="0" lang="en-US" sz="993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Idea stored, supervisor notified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23"/>
          <p:cNvSpPr/>
          <p:nvPr/>
        </p:nvSpPr>
        <p:spPr>
          <a:xfrm>
            <a:off x="8124778" y="4203746"/>
            <a:ext cx="502800" cy="185100"/>
          </a:xfrm>
          <a:prstGeom prst="roundRect">
            <a:avLst>
              <a:gd fmla="val 22222" name="adj"/>
            </a:avLst>
          </a:prstGeom>
          <a:solidFill>
            <a:srgbClr val="EAFAF1"/>
          </a:solidFill>
          <a:ln cap="flat" cmpd="sng" w="100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91" name="Google Shape;1191;p23"/>
          <p:cNvSpPr/>
          <p:nvPr/>
        </p:nvSpPr>
        <p:spPr>
          <a:xfrm>
            <a:off x="8124778" y="4203746"/>
            <a:ext cx="5028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7C4A"/>
              </a:buClr>
              <a:buSzPts val="687"/>
              <a:buFont typeface="Calibri"/>
              <a:buNone/>
            </a:pPr>
            <a:r>
              <a:rPr b="1" i="0" lang="en-US" sz="887" u="none" cap="none" strike="noStrike">
                <a:solidFill>
                  <a:srgbClr val="1A7C4A"/>
                </a:solidFill>
                <a:latin typeface="Calibri"/>
                <a:ea typeface="Calibri"/>
                <a:cs typeface="Calibri"/>
                <a:sym typeface="Calibri"/>
              </a:rPr>
              <a:t>✓ Pass</a:t>
            </a:r>
            <a:endParaRPr b="0" i="0" sz="8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23"/>
          <p:cNvSpPr/>
          <p:nvPr/>
        </p:nvSpPr>
        <p:spPr>
          <a:xfrm>
            <a:off x="213733" y="4425504"/>
            <a:ext cx="8704200" cy="262800"/>
          </a:xfrm>
          <a:prstGeom prst="rect">
            <a:avLst/>
          </a:prstGeom>
          <a:solidFill>
            <a:srgbClr val="EEF6F8"/>
          </a:solidFill>
          <a:ln cap="flat" cmpd="sng" w="1007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93" name="Google Shape;1193;p23"/>
          <p:cNvSpPr/>
          <p:nvPr/>
        </p:nvSpPr>
        <p:spPr>
          <a:xfrm>
            <a:off x="213725" y="4425498"/>
            <a:ext cx="483600" cy="262800"/>
          </a:xfrm>
          <a:prstGeom prst="rect">
            <a:avLst/>
          </a:prstGeom>
          <a:solidFill>
            <a:srgbClr val="0B4F5E"/>
          </a:solidFill>
          <a:ln cap="flat" cmpd="sng" w="1007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94" name="Google Shape;1194;p23"/>
          <p:cNvSpPr/>
          <p:nvPr/>
        </p:nvSpPr>
        <p:spPr>
          <a:xfrm>
            <a:off x="233067" y="4425498"/>
            <a:ext cx="4449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TC-06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23"/>
          <p:cNvSpPr/>
          <p:nvPr/>
        </p:nvSpPr>
        <p:spPr>
          <a:xfrm>
            <a:off x="735971" y="4425498"/>
            <a:ext cx="12183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4F5E"/>
              </a:buClr>
              <a:buSzPts val="793"/>
              <a:buFont typeface="Calibri"/>
              <a:buNone/>
            </a:pPr>
            <a:r>
              <a:rPr b="1" i="0" lang="en-US" sz="993" u="none" cap="none" strike="noStrike">
                <a:solidFill>
                  <a:srgbClr val="0B4F5E"/>
                </a:solidFill>
                <a:latin typeface="Calibri"/>
                <a:ea typeface="Calibri"/>
                <a:cs typeface="Calibri"/>
                <a:sym typeface="Calibri"/>
              </a:rPr>
              <a:t>Idea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23"/>
          <p:cNvSpPr/>
          <p:nvPr/>
        </p:nvSpPr>
        <p:spPr>
          <a:xfrm>
            <a:off x="1993228" y="4425508"/>
            <a:ext cx="21084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793"/>
              <a:buFont typeface="Calibri"/>
              <a:buNone/>
            </a:pPr>
            <a:r>
              <a:rPr b="0" i="0" lang="en-US" sz="993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Supervisor approves idea from dashboard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23"/>
          <p:cNvSpPr/>
          <p:nvPr/>
        </p:nvSpPr>
        <p:spPr>
          <a:xfrm>
            <a:off x="4101553" y="4456297"/>
            <a:ext cx="696600" cy="205500"/>
          </a:xfrm>
          <a:prstGeom prst="roundRect">
            <a:avLst>
              <a:gd fmla="val 20000" name="adj"/>
            </a:avLst>
          </a:prstGeom>
          <a:solidFill>
            <a:srgbClr val="EEF6F8"/>
          </a:solidFill>
          <a:ln cap="flat" cmpd="sng" w="100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98" name="Google Shape;1198;p23"/>
          <p:cNvSpPr/>
          <p:nvPr/>
        </p:nvSpPr>
        <p:spPr>
          <a:xfrm>
            <a:off x="4101553" y="4456297"/>
            <a:ext cx="696600" cy="205500"/>
          </a:xfrm>
          <a:prstGeom prst="roundRect">
            <a:avLst>
              <a:gd fmla="val 20000" name="adj"/>
            </a:avLst>
          </a:prstGeom>
          <a:solidFill>
            <a:srgbClr val="EAFAF1"/>
          </a:solidFill>
          <a:ln cap="flat" cmpd="sng" w="100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99" name="Google Shape;1199;p23"/>
          <p:cNvSpPr/>
          <p:nvPr/>
        </p:nvSpPr>
        <p:spPr>
          <a:xfrm>
            <a:off x="4101553" y="4456297"/>
            <a:ext cx="6966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7C4A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1A7C4A"/>
                </a:solidFill>
                <a:latin typeface="Calibri"/>
                <a:ea typeface="Calibri"/>
                <a:cs typeface="Calibri"/>
                <a:sym typeface="Calibri"/>
              </a:rPr>
              <a:t>Cypress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23"/>
          <p:cNvSpPr/>
          <p:nvPr/>
        </p:nvSpPr>
        <p:spPr>
          <a:xfrm>
            <a:off x="4894592" y="4456297"/>
            <a:ext cx="792900" cy="205500"/>
          </a:xfrm>
          <a:prstGeom prst="roundRect">
            <a:avLst>
              <a:gd fmla="val 20000" name="adj"/>
            </a:avLst>
          </a:prstGeom>
          <a:solidFill>
            <a:srgbClr val="EAFAF1"/>
          </a:solidFill>
          <a:ln cap="flat" cmpd="sng" w="100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01" name="Google Shape;1201;p23"/>
          <p:cNvSpPr/>
          <p:nvPr/>
        </p:nvSpPr>
        <p:spPr>
          <a:xfrm>
            <a:off x="4894592" y="4456297"/>
            <a:ext cx="792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7C4A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1A7C4A"/>
                </a:solidFill>
                <a:latin typeface="Calibri"/>
                <a:ea typeface="Calibri"/>
                <a:cs typeface="Calibri"/>
                <a:sym typeface="Calibri"/>
              </a:rPr>
              <a:t>E2E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23"/>
          <p:cNvSpPr/>
          <p:nvPr/>
        </p:nvSpPr>
        <p:spPr>
          <a:xfrm>
            <a:off x="5784344" y="4425498"/>
            <a:ext cx="2243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793"/>
              <a:buFont typeface="Calibri"/>
              <a:buNone/>
            </a:pPr>
            <a:r>
              <a:rPr b="0" i="0" lang="en-US" sz="993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Project status → Active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23"/>
          <p:cNvSpPr/>
          <p:nvPr/>
        </p:nvSpPr>
        <p:spPr>
          <a:xfrm>
            <a:off x="8124778" y="4466564"/>
            <a:ext cx="502800" cy="185100"/>
          </a:xfrm>
          <a:prstGeom prst="roundRect">
            <a:avLst>
              <a:gd fmla="val 22222" name="adj"/>
            </a:avLst>
          </a:prstGeom>
          <a:solidFill>
            <a:srgbClr val="EAFAF1"/>
          </a:solidFill>
          <a:ln cap="flat" cmpd="sng" w="100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04" name="Google Shape;1204;p23"/>
          <p:cNvSpPr/>
          <p:nvPr/>
        </p:nvSpPr>
        <p:spPr>
          <a:xfrm>
            <a:off x="8124778" y="4466564"/>
            <a:ext cx="5028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7C4A"/>
              </a:buClr>
              <a:buSzPts val="687"/>
              <a:buFont typeface="Calibri"/>
              <a:buNone/>
            </a:pPr>
            <a:r>
              <a:rPr b="1" i="0" lang="en-US" sz="887" u="none" cap="none" strike="noStrike">
                <a:solidFill>
                  <a:srgbClr val="1A7C4A"/>
                </a:solidFill>
                <a:latin typeface="Calibri"/>
                <a:ea typeface="Calibri"/>
                <a:cs typeface="Calibri"/>
                <a:sym typeface="Calibri"/>
              </a:rPr>
              <a:t>✓ Pass</a:t>
            </a:r>
            <a:endParaRPr b="0" i="0" sz="8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23"/>
          <p:cNvSpPr/>
          <p:nvPr/>
        </p:nvSpPr>
        <p:spPr>
          <a:xfrm>
            <a:off x="213733" y="4688320"/>
            <a:ext cx="8704200" cy="262800"/>
          </a:xfrm>
          <a:prstGeom prst="rect">
            <a:avLst/>
          </a:prstGeom>
          <a:solidFill>
            <a:srgbClr val="FFFFFF"/>
          </a:solidFill>
          <a:ln cap="flat" cmpd="sng" w="1007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06" name="Google Shape;1206;p23"/>
          <p:cNvSpPr/>
          <p:nvPr/>
        </p:nvSpPr>
        <p:spPr>
          <a:xfrm>
            <a:off x="213725" y="4688316"/>
            <a:ext cx="483600" cy="262800"/>
          </a:xfrm>
          <a:prstGeom prst="rect">
            <a:avLst/>
          </a:prstGeom>
          <a:solidFill>
            <a:srgbClr val="0B4F5E"/>
          </a:solidFill>
          <a:ln cap="flat" cmpd="sng" w="10075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07" name="Google Shape;1207;p23"/>
          <p:cNvSpPr/>
          <p:nvPr/>
        </p:nvSpPr>
        <p:spPr>
          <a:xfrm>
            <a:off x="233067" y="4688316"/>
            <a:ext cx="4449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TC-07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23"/>
          <p:cNvSpPr/>
          <p:nvPr/>
        </p:nvSpPr>
        <p:spPr>
          <a:xfrm>
            <a:off x="735971" y="4688316"/>
            <a:ext cx="12183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4F5E"/>
              </a:buClr>
              <a:buSzPts val="793"/>
              <a:buFont typeface="Calibri"/>
              <a:buNone/>
            </a:pPr>
            <a:r>
              <a:rPr b="1" i="0" lang="en-US" sz="993" u="none" cap="none" strike="noStrike">
                <a:solidFill>
                  <a:srgbClr val="0B4F5E"/>
                </a:solidFill>
                <a:latin typeface="Calibri"/>
                <a:ea typeface="Calibri"/>
                <a:cs typeface="Calibri"/>
                <a:sym typeface="Calibri"/>
              </a:rPr>
              <a:t>Milestone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23"/>
          <p:cNvSpPr/>
          <p:nvPr/>
        </p:nvSpPr>
        <p:spPr>
          <a:xfrm>
            <a:off x="1993228" y="4688316"/>
            <a:ext cx="20310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793"/>
              <a:buFont typeface="Calibri"/>
              <a:buNone/>
            </a:pPr>
            <a:r>
              <a:rPr b="0" i="0" lang="en-US" sz="993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Student updates milestone to Completed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23"/>
          <p:cNvSpPr/>
          <p:nvPr/>
        </p:nvSpPr>
        <p:spPr>
          <a:xfrm>
            <a:off x="4101553" y="4719115"/>
            <a:ext cx="696600" cy="205500"/>
          </a:xfrm>
          <a:prstGeom prst="roundRect">
            <a:avLst>
              <a:gd fmla="val 20000" name="adj"/>
            </a:avLst>
          </a:prstGeom>
          <a:solidFill>
            <a:srgbClr val="EEF6F8"/>
          </a:solidFill>
          <a:ln cap="flat" cmpd="sng" w="10075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11" name="Google Shape;1211;p23"/>
          <p:cNvSpPr/>
          <p:nvPr/>
        </p:nvSpPr>
        <p:spPr>
          <a:xfrm>
            <a:off x="4101553" y="4719115"/>
            <a:ext cx="696600" cy="205500"/>
          </a:xfrm>
          <a:prstGeom prst="roundRect">
            <a:avLst>
              <a:gd fmla="val 20000" name="adj"/>
            </a:avLst>
          </a:prstGeom>
          <a:solidFill>
            <a:srgbClr val="E8F4F8"/>
          </a:solidFill>
          <a:ln cap="flat" cmpd="sng" w="10075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12" name="Google Shape;1212;p23"/>
          <p:cNvSpPr/>
          <p:nvPr/>
        </p:nvSpPr>
        <p:spPr>
          <a:xfrm>
            <a:off x="4101553" y="4719115"/>
            <a:ext cx="6966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4F5E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0B4F5E"/>
                </a:solidFill>
                <a:latin typeface="Calibri"/>
                <a:ea typeface="Calibri"/>
                <a:cs typeface="Calibri"/>
                <a:sym typeface="Calibri"/>
              </a:rPr>
              <a:t>Postman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23"/>
          <p:cNvSpPr/>
          <p:nvPr/>
        </p:nvSpPr>
        <p:spPr>
          <a:xfrm>
            <a:off x="4894592" y="4719115"/>
            <a:ext cx="792900" cy="205500"/>
          </a:xfrm>
          <a:prstGeom prst="roundRect">
            <a:avLst>
              <a:gd fmla="val 20000" name="adj"/>
            </a:avLst>
          </a:prstGeom>
          <a:solidFill>
            <a:srgbClr val="E8F4F8"/>
          </a:solidFill>
          <a:ln cap="flat" cmpd="sng" w="10075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14" name="Google Shape;1214;p23"/>
          <p:cNvSpPr/>
          <p:nvPr/>
        </p:nvSpPr>
        <p:spPr>
          <a:xfrm>
            <a:off x="4894592" y="4719115"/>
            <a:ext cx="792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4F5E"/>
              </a:buClr>
              <a:buSzPts val="740"/>
              <a:buFont typeface="Calibri"/>
              <a:buNone/>
            </a:pPr>
            <a:r>
              <a:rPr b="1" i="0" lang="en-US" sz="940" u="none" cap="none" strike="noStrike">
                <a:solidFill>
                  <a:srgbClr val="0B4F5E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  <a:endParaRPr b="0" i="0" sz="9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23"/>
          <p:cNvSpPr/>
          <p:nvPr/>
        </p:nvSpPr>
        <p:spPr>
          <a:xfrm>
            <a:off x="5784344" y="4688316"/>
            <a:ext cx="2243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793"/>
              <a:buFont typeface="Calibri"/>
              <a:buNone/>
            </a:pPr>
            <a:r>
              <a:rPr b="0" i="0" lang="en-US" sz="993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Status updated, supervisor sees change</a:t>
            </a:r>
            <a:endParaRPr b="0" i="0" sz="9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23"/>
          <p:cNvSpPr/>
          <p:nvPr/>
        </p:nvSpPr>
        <p:spPr>
          <a:xfrm>
            <a:off x="8124778" y="4729381"/>
            <a:ext cx="502800" cy="185100"/>
          </a:xfrm>
          <a:prstGeom prst="roundRect">
            <a:avLst>
              <a:gd fmla="val 22222" name="adj"/>
            </a:avLst>
          </a:prstGeom>
          <a:solidFill>
            <a:srgbClr val="EAFAF1"/>
          </a:solidFill>
          <a:ln cap="flat" cmpd="sng" w="10075">
            <a:solidFill>
              <a:srgbClr val="1A7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00" lIns="96700" spcFirstLastPara="1" rIns="96700" wrap="square" tIns="96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17" name="Google Shape;1217;p23"/>
          <p:cNvSpPr/>
          <p:nvPr/>
        </p:nvSpPr>
        <p:spPr>
          <a:xfrm>
            <a:off x="8124778" y="4729381"/>
            <a:ext cx="5028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7C4A"/>
              </a:buClr>
              <a:buSzPts val="687"/>
              <a:buFont typeface="Calibri"/>
              <a:buNone/>
            </a:pPr>
            <a:r>
              <a:rPr b="1" i="0" lang="en-US" sz="887" u="none" cap="none" strike="noStrike">
                <a:solidFill>
                  <a:srgbClr val="1A7C4A"/>
                </a:solidFill>
                <a:latin typeface="Calibri"/>
                <a:ea typeface="Calibri"/>
                <a:cs typeface="Calibri"/>
                <a:sym typeface="Calibri"/>
              </a:rPr>
              <a:t>✓ Pass</a:t>
            </a:r>
            <a:endParaRPr b="0" i="0" sz="8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4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24"/>
          <p:cNvSpPr/>
          <p:nvPr/>
        </p:nvSpPr>
        <p:spPr>
          <a:xfrm>
            <a:off x="0" y="0"/>
            <a:ext cx="4114800" cy="841248"/>
          </a:xfrm>
          <a:prstGeom prst="rect">
            <a:avLst/>
          </a:prstGeom>
          <a:solidFill>
            <a:srgbClr val="0E7C8B">
              <a:alpha val="70196"/>
            </a:srgbClr>
          </a:solidFill>
          <a:ln cap="flat" cmpd="sng" w="12700">
            <a:solidFill>
              <a:srgbClr val="0E7C8B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24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24"/>
          <p:cNvSpPr/>
          <p:nvPr/>
        </p:nvSpPr>
        <p:spPr>
          <a:xfrm>
            <a:off x="8229600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24"/>
          <p:cNvSpPr/>
          <p:nvPr/>
        </p:nvSpPr>
        <p:spPr>
          <a:xfrm>
            <a:off x="8522208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24"/>
          <p:cNvSpPr/>
          <p:nvPr/>
        </p:nvSpPr>
        <p:spPr>
          <a:xfrm>
            <a:off x="8814816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24"/>
          <p:cNvSpPr/>
          <p:nvPr/>
        </p:nvSpPr>
        <p:spPr>
          <a:xfrm>
            <a:off x="8229600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24"/>
          <p:cNvSpPr/>
          <p:nvPr/>
        </p:nvSpPr>
        <p:spPr>
          <a:xfrm>
            <a:off x="8522208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24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Progress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24"/>
          <p:cNvSpPr/>
          <p:nvPr/>
        </p:nvSpPr>
        <p:spPr>
          <a:xfrm>
            <a:off x="228600" y="530352"/>
            <a:ext cx="7315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Current development status by module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24"/>
          <p:cNvSpPr/>
          <p:nvPr/>
        </p:nvSpPr>
        <p:spPr>
          <a:xfrm>
            <a:off x="201168" y="987552"/>
            <a:ext cx="44348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Requirements Analysis &amp; Documentation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24"/>
          <p:cNvSpPr/>
          <p:nvPr/>
        </p:nvSpPr>
        <p:spPr>
          <a:xfrm>
            <a:off x="4754880" y="1042416"/>
            <a:ext cx="3474720" cy="201168"/>
          </a:xfrm>
          <a:prstGeom prst="rect">
            <a:avLst/>
          </a:prstGeom>
          <a:solidFill>
            <a:srgbClr val="D8EEF2"/>
          </a:solidFill>
          <a:ln cap="flat" cmpd="sng" w="127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24"/>
          <p:cNvSpPr/>
          <p:nvPr/>
        </p:nvSpPr>
        <p:spPr>
          <a:xfrm>
            <a:off x="4754880" y="1042416"/>
            <a:ext cx="3474720" cy="201168"/>
          </a:xfrm>
          <a:prstGeom prst="rect">
            <a:avLst/>
          </a:prstGeom>
          <a:solidFill>
            <a:srgbClr val="00E5CC"/>
          </a:solidFill>
          <a:ln cap="flat" cmpd="sng" w="12700">
            <a:solidFill>
              <a:srgbClr val="00E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24"/>
          <p:cNvSpPr/>
          <p:nvPr/>
        </p:nvSpPr>
        <p:spPr>
          <a:xfrm>
            <a:off x="8339328" y="987552"/>
            <a:ext cx="5486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E5CC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E5CC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24"/>
          <p:cNvSpPr/>
          <p:nvPr/>
        </p:nvSpPr>
        <p:spPr>
          <a:xfrm>
            <a:off x="201168" y="1490472"/>
            <a:ext cx="44348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System Design &amp; Architecture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24"/>
          <p:cNvSpPr/>
          <p:nvPr/>
        </p:nvSpPr>
        <p:spPr>
          <a:xfrm>
            <a:off x="4754880" y="1545336"/>
            <a:ext cx="3474720" cy="201168"/>
          </a:xfrm>
          <a:prstGeom prst="rect">
            <a:avLst/>
          </a:prstGeom>
          <a:solidFill>
            <a:srgbClr val="D8EEF2"/>
          </a:solidFill>
          <a:ln cap="flat" cmpd="sng" w="127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24"/>
          <p:cNvSpPr/>
          <p:nvPr/>
        </p:nvSpPr>
        <p:spPr>
          <a:xfrm>
            <a:off x="4754880" y="1545336"/>
            <a:ext cx="3474720" cy="201168"/>
          </a:xfrm>
          <a:prstGeom prst="rect">
            <a:avLst/>
          </a:prstGeom>
          <a:solidFill>
            <a:srgbClr val="00E5CC"/>
          </a:solidFill>
          <a:ln cap="flat" cmpd="sng" w="12700">
            <a:solidFill>
              <a:srgbClr val="00E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24"/>
          <p:cNvSpPr/>
          <p:nvPr/>
        </p:nvSpPr>
        <p:spPr>
          <a:xfrm>
            <a:off x="8339328" y="1490472"/>
            <a:ext cx="5486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E5CC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E5CC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4"/>
          <p:cNvSpPr/>
          <p:nvPr/>
        </p:nvSpPr>
        <p:spPr>
          <a:xfrm>
            <a:off x="201168" y="1993392"/>
            <a:ext cx="44348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Database Schema Design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24"/>
          <p:cNvSpPr/>
          <p:nvPr/>
        </p:nvSpPr>
        <p:spPr>
          <a:xfrm>
            <a:off x="4754880" y="2048256"/>
            <a:ext cx="3474720" cy="201168"/>
          </a:xfrm>
          <a:prstGeom prst="rect">
            <a:avLst/>
          </a:prstGeom>
          <a:solidFill>
            <a:srgbClr val="D8EEF2"/>
          </a:solidFill>
          <a:ln cap="flat" cmpd="sng" w="127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24"/>
          <p:cNvSpPr/>
          <p:nvPr/>
        </p:nvSpPr>
        <p:spPr>
          <a:xfrm>
            <a:off x="4754880" y="2048256"/>
            <a:ext cx="2953512" cy="201168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24"/>
          <p:cNvSpPr/>
          <p:nvPr/>
        </p:nvSpPr>
        <p:spPr>
          <a:xfrm>
            <a:off x="8339328" y="1993392"/>
            <a:ext cx="5486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3A8B8"/>
                </a:solidFill>
                <a:latin typeface="Calibri"/>
                <a:ea typeface="Calibri"/>
                <a:cs typeface="Calibri"/>
                <a:sym typeface="Calibri"/>
              </a:rPr>
              <a:t>85%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24"/>
          <p:cNvSpPr/>
          <p:nvPr/>
        </p:nvSpPr>
        <p:spPr>
          <a:xfrm>
            <a:off x="201168" y="2496312"/>
            <a:ext cx="44348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Authentication &amp; User Management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24"/>
          <p:cNvSpPr/>
          <p:nvPr/>
        </p:nvSpPr>
        <p:spPr>
          <a:xfrm>
            <a:off x="4754880" y="2551176"/>
            <a:ext cx="3474720" cy="201168"/>
          </a:xfrm>
          <a:prstGeom prst="rect">
            <a:avLst/>
          </a:prstGeom>
          <a:solidFill>
            <a:srgbClr val="D8EEF2"/>
          </a:solidFill>
          <a:ln cap="flat" cmpd="sng" w="127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24"/>
          <p:cNvSpPr/>
          <p:nvPr/>
        </p:nvSpPr>
        <p:spPr>
          <a:xfrm>
            <a:off x="4754880" y="2551176"/>
            <a:ext cx="2779776" cy="201168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24"/>
          <p:cNvSpPr/>
          <p:nvPr/>
        </p:nvSpPr>
        <p:spPr>
          <a:xfrm>
            <a:off x="8339328" y="2496312"/>
            <a:ext cx="5486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3A8B8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24"/>
          <p:cNvSpPr/>
          <p:nvPr/>
        </p:nvSpPr>
        <p:spPr>
          <a:xfrm>
            <a:off x="201168" y="2999232"/>
            <a:ext cx="44348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Project Idea &amp; Milestone Module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24"/>
          <p:cNvSpPr/>
          <p:nvPr/>
        </p:nvSpPr>
        <p:spPr>
          <a:xfrm>
            <a:off x="4754880" y="3054096"/>
            <a:ext cx="3474720" cy="201168"/>
          </a:xfrm>
          <a:prstGeom prst="rect">
            <a:avLst/>
          </a:prstGeom>
          <a:solidFill>
            <a:srgbClr val="D8EEF2"/>
          </a:solidFill>
          <a:ln cap="flat" cmpd="sng" w="127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24"/>
          <p:cNvSpPr/>
          <p:nvPr/>
        </p:nvSpPr>
        <p:spPr>
          <a:xfrm>
            <a:off x="4754880" y="3054096"/>
            <a:ext cx="2432304" cy="201168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24"/>
          <p:cNvSpPr/>
          <p:nvPr/>
        </p:nvSpPr>
        <p:spPr>
          <a:xfrm>
            <a:off x="8339328" y="2999232"/>
            <a:ext cx="5486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24"/>
          <p:cNvSpPr/>
          <p:nvPr/>
        </p:nvSpPr>
        <p:spPr>
          <a:xfrm>
            <a:off x="201168" y="3502152"/>
            <a:ext cx="44348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Communication &amp; File Upload Module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24"/>
          <p:cNvSpPr/>
          <p:nvPr/>
        </p:nvSpPr>
        <p:spPr>
          <a:xfrm>
            <a:off x="4754880" y="3557016"/>
            <a:ext cx="3474720" cy="201168"/>
          </a:xfrm>
          <a:prstGeom prst="rect">
            <a:avLst/>
          </a:prstGeom>
          <a:solidFill>
            <a:srgbClr val="D8EEF2"/>
          </a:solidFill>
          <a:ln cap="flat" cmpd="sng" w="127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24"/>
          <p:cNvSpPr/>
          <p:nvPr/>
        </p:nvSpPr>
        <p:spPr>
          <a:xfrm>
            <a:off x="4754880" y="3557016"/>
            <a:ext cx="2084832" cy="201168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24"/>
          <p:cNvSpPr/>
          <p:nvPr/>
        </p:nvSpPr>
        <p:spPr>
          <a:xfrm>
            <a:off x="8339328" y="3502152"/>
            <a:ext cx="5486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24"/>
          <p:cNvSpPr/>
          <p:nvPr/>
        </p:nvSpPr>
        <p:spPr>
          <a:xfrm>
            <a:off x="201168" y="4005072"/>
            <a:ext cx="44348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Examination &amp; Board Management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24"/>
          <p:cNvSpPr/>
          <p:nvPr/>
        </p:nvSpPr>
        <p:spPr>
          <a:xfrm>
            <a:off x="4754880" y="4059936"/>
            <a:ext cx="3474720" cy="201168"/>
          </a:xfrm>
          <a:prstGeom prst="rect">
            <a:avLst/>
          </a:prstGeom>
          <a:solidFill>
            <a:srgbClr val="D8EEF2"/>
          </a:solidFill>
          <a:ln cap="flat" cmpd="sng" w="127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24"/>
          <p:cNvSpPr/>
          <p:nvPr/>
        </p:nvSpPr>
        <p:spPr>
          <a:xfrm>
            <a:off x="4754873" y="4059926"/>
            <a:ext cx="1859100" cy="183000"/>
          </a:xfrm>
          <a:prstGeom prst="rect">
            <a:avLst/>
          </a:prstGeom>
          <a:solidFill>
            <a:srgbClr val="FFB300"/>
          </a:solidFill>
          <a:ln cap="flat" cmpd="sng" w="12700">
            <a:solidFill>
              <a:srgbClr val="FFB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24"/>
          <p:cNvSpPr/>
          <p:nvPr/>
        </p:nvSpPr>
        <p:spPr>
          <a:xfrm>
            <a:off x="8339328" y="4005072"/>
            <a:ext cx="5486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B300"/>
              </a:buClr>
              <a:buSzPts val="1000"/>
              <a:buFont typeface="Calibri"/>
              <a:buNone/>
            </a:pPr>
            <a:r>
              <a:rPr b="1" lang="en-US" sz="1000">
                <a:solidFill>
                  <a:srgbClr val="FFB300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r>
              <a:rPr b="1" i="0" lang="en-US" sz="1000" u="none" cap="none" strike="noStrike">
                <a:solidFill>
                  <a:srgbClr val="FFB3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24"/>
          <p:cNvSpPr/>
          <p:nvPr/>
        </p:nvSpPr>
        <p:spPr>
          <a:xfrm>
            <a:off x="201168" y="4507992"/>
            <a:ext cx="44348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Final Assessment &amp; Public Portal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24"/>
          <p:cNvSpPr/>
          <p:nvPr/>
        </p:nvSpPr>
        <p:spPr>
          <a:xfrm>
            <a:off x="4754880" y="4562856"/>
            <a:ext cx="3474720" cy="201168"/>
          </a:xfrm>
          <a:prstGeom prst="rect">
            <a:avLst/>
          </a:prstGeom>
          <a:solidFill>
            <a:srgbClr val="D8EEF2"/>
          </a:solidFill>
          <a:ln cap="flat" cmpd="sng" w="127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24"/>
          <p:cNvSpPr/>
          <p:nvPr/>
        </p:nvSpPr>
        <p:spPr>
          <a:xfrm>
            <a:off x="4754880" y="4562856"/>
            <a:ext cx="694944" cy="201168"/>
          </a:xfrm>
          <a:prstGeom prst="rect">
            <a:avLst/>
          </a:prstGeom>
          <a:solidFill>
            <a:srgbClr val="FFB300"/>
          </a:solidFill>
          <a:ln cap="flat" cmpd="sng" w="12700">
            <a:solidFill>
              <a:srgbClr val="FFB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24"/>
          <p:cNvSpPr/>
          <p:nvPr/>
        </p:nvSpPr>
        <p:spPr>
          <a:xfrm>
            <a:off x="4043446" y="2606034"/>
            <a:ext cx="3903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B30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B300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24"/>
          <p:cNvSpPr/>
          <p:nvPr/>
        </p:nvSpPr>
        <p:spPr>
          <a:xfrm>
            <a:off x="1614043" y="4919472"/>
            <a:ext cx="183000" cy="128100"/>
          </a:xfrm>
          <a:prstGeom prst="rect">
            <a:avLst/>
          </a:prstGeom>
          <a:solidFill>
            <a:srgbClr val="00E5CC"/>
          </a:solidFill>
          <a:ln cap="flat" cmpd="sng" w="12700">
            <a:solidFill>
              <a:srgbClr val="00E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24"/>
          <p:cNvSpPr/>
          <p:nvPr/>
        </p:nvSpPr>
        <p:spPr>
          <a:xfrm>
            <a:off x="1851787" y="4901184"/>
            <a:ext cx="10974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0" lang="en-US" sz="8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Complete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24"/>
          <p:cNvSpPr/>
          <p:nvPr/>
        </p:nvSpPr>
        <p:spPr>
          <a:xfrm>
            <a:off x="3031363" y="4919472"/>
            <a:ext cx="183000" cy="12810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24"/>
          <p:cNvSpPr/>
          <p:nvPr/>
        </p:nvSpPr>
        <p:spPr>
          <a:xfrm>
            <a:off x="3269107" y="4901184"/>
            <a:ext cx="10974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0" lang="en-US" sz="8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In Progress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24"/>
          <p:cNvSpPr/>
          <p:nvPr/>
        </p:nvSpPr>
        <p:spPr>
          <a:xfrm>
            <a:off x="4448683" y="4919472"/>
            <a:ext cx="183000" cy="1281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24"/>
          <p:cNvSpPr/>
          <p:nvPr/>
        </p:nvSpPr>
        <p:spPr>
          <a:xfrm>
            <a:off x="4686427" y="4901184"/>
            <a:ext cx="10974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0" lang="en-US" sz="8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24"/>
          <p:cNvSpPr/>
          <p:nvPr/>
        </p:nvSpPr>
        <p:spPr>
          <a:xfrm>
            <a:off x="5866003" y="4919472"/>
            <a:ext cx="183000" cy="128100"/>
          </a:xfrm>
          <a:prstGeom prst="rect">
            <a:avLst/>
          </a:prstGeom>
          <a:solidFill>
            <a:srgbClr val="FFB300"/>
          </a:solidFill>
          <a:ln cap="flat" cmpd="sng" w="12700">
            <a:solidFill>
              <a:srgbClr val="FFB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24"/>
          <p:cNvSpPr/>
          <p:nvPr/>
        </p:nvSpPr>
        <p:spPr>
          <a:xfrm>
            <a:off x="6103747" y="4901184"/>
            <a:ext cx="10974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0" lang="en-US" sz="8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Started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24"/>
          <p:cNvSpPr/>
          <p:nvPr/>
        </p:nvSpPr>
        <p:spPr>
          <a:xfrm>
            <a:off x="3171350" y="2414030"/>
            <a:ext cx="1301700" cy="1143000"/>
          </a:xfrm>
          <a:prstGeom prst="ellipse">
            <a:avLst/>
          </a:prstGeom>
          <a:solidFill>
            <a:srgbClr val="0B4F5E"/>
          </a:solidFill>
          <a:ln cap="flat" cmpd="sng" w="254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180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24"/>
          <p:cNvSpPr/>
          <p:nvPr/>
        </p:nvSpPr>
        <p:spPr>
          <a:xfrm>
            <a:off x="3204029" y="2686821"/>
            <a:ext cx="1301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400"/>
              <a:buFont typeface="Calibri"/>
              <a:buNone/>
            </a:pPr>
            <a:r>
              <a:rPr b="1" lang="en-US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r>
              <a:rPr b="1" i="0" lang="en-US" sz="140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%  Overall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24"/>
          <p:cNvSpPr/>
          <p:nvPr/>
        </p:nvSpPr>
        <p:spPr>
          <a:xfrm>
            <a:off x="3171338" y="3041679"/>
            <a:ext cx="13017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24"/>
          <p:cNvSpPr/>
          <p:nvPr/>
        </p:nvSpPr>
        <p:spPr>
          <a:xfrm>
            <a:off x="8334974" y="4529763"/>
            <a:ext cx="5487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B300"/>
              </a:buClr>
              <a:buSzPts val="1000"/>
              <a:buFont typeface="Calibri"/>
              <a:buNone/>
            </a:pPr>
            <a:r>
              <a:rPr b="1" lang="en-US" sz="1000">
                <a:solidFill>
                  <a:srgbClr val="FFB3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1" i="0" lang="en-US" sz="1000" u="none" cap="none" strike="noStrike">
                <a:solidFill>
                  <a:srgbClr val="FFB3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5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3" name="Google Shape;1283;p25"/>
          <p:cNvSpPr/>
          <p:nvPr/>
        </p:nvSpPr>
        <p:spPr>
          <a:xfrm>
            <a:off x="0" y="0"/>
            <a:ext cx="4114800" cy="841248"/>
          </a:xfrm>
          <a:prstGeom prst="rect">
            <a:avLst/>
          </a:prstGeom>
          <a:solidFill>
            <a:srgbClr val="0E7C8B">
              <a:alpha val="70196"/>
            </a:srgbClr>
          </a:solidFill>
          <a:ln cap="flat" cmpd="sng" w="12700">
            <a:solidFill>
              <a:srgbClr val="0E7C8B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25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25"/>
          <p:cNvSpPr/>
          <p:nvPr/>
        </p:nvSpPr>
        <p:spPr>
          <a:xfrm>
            <a:off x="8229600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6" name="Google Shape;1286;p25"/>
          <p:cNvSpPr/>
          <p:nvPr/>
        </p:nvSpPr>
        <p:spPr>
          <a:xfrm>
            <a:off x="8522208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25"/>
          <p:cNvSpPr/>
          <p:nvPr/>
        </p:nvSpPr>
        <p:spPr>
          <a:xfrm>
            <a:off x="8814816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25"/>
          <p:cNvSpPr/>
          <p:nvPr/>
        </p:nvSpPr>
        <p:spPr>
          <a:xfrm>
            <a:off x="8229600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25"/>
          <p:cNvSpPr/>
          <p:nvPr/>
        </p:nvSpPr>
        <p:spPr>
          <a:xfrm>
            <a:off x="8522208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25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Challenges &amp; Solutions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25"/>
          <p:cNvSpPr/>
          <p:nvPr/>
        </p:nvSpPr>
        <p:spPr>
          <a:xfrm>
            <a:off x="228600" y="530352"/>
            <a:ext cx="7315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2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Key technical and design hurdles overcome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p25"/>
          <p:cNvSpPr/>
          <p:nvPr/>
        </p:nvSpPr>
        <p:spPr>
          <a:xfrm>
            <a:off x="164592" y="960120"/>
            <a:ext cx="4041648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D0C8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p25"/>
          <p:cNvSpPr/>
          <p:nvPr/>
        </p:nvSpPr>
        <p:spPr>
          <a:xfrm>
            <a:off x="164592" y="960120"/>
            <a:ext cx="64008" cy="877824"/>
          </a:xfrm>
          <a:prstGeom prst="rect">
            <a:avLst/>
          </a:prstGeom>
          <a:solidFill>
            <a:srgbClr val="FF6B6B"/>
          </a:solidFill>
          <a:ln cap="flat" cmpd="sng" w="12700">
            <a:solidFill>
              <a:srgbClr val="FF6B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4" name="Google Shape;1294;p25"/>
          <p:cNvSpPr/>
          <p:nvPr/>
        </p:nvSpPr>
        <p:spPr>
          <a:xfrm>
            <a:off x="292608" y="1124712"/>
            <a:ext cx="384048" cy="384048"/>
          </a:xfrm>
          <a:prstGeom prst="ellipse">
            <a:avLst/>
          </a:prstGeom>
          <a:solidFill>
            <a:srgbClr val="FF6B6B">
              <a:alpha val="20000"/>
            </a:srgbClr>
          </a:solidFill>
          <a:ln cap="flat" cmpd="sng" w="12700">
            <a:solidFill>
              <a:srgbClr val="FF6B6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25"/>
          <p:cNvSpPr/>
          <p:nvPr/>
        </p:nvSpPr>
        <p:spPr>
          <a:xfrm>
            <a:off x="292608" y="1124712"/>
            <a:ext cx="38404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B6B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6B6B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25"/>
          <p:cNvSpPr/>
          <p:nvPr/>
        </p:nvSpPr>
        <p:spPr>
          <a:xfrm>
            <a:off x="777240" y="1014984"/>
            <a:ext cx="3310128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6B6B"/>
              </a:buClr>
              <a:buSzPts val="850"/>
              <a:buFont typeface="Calibri"/>
              <a:buNone/>
            </a:pPr>
            <a:r>
              <a:rPr b="1" i="0" lang="en-US" sz="1050" u="none" cap="none" strike="noStrike">
                <a:solidFill>
                  <a:srgbClr val="FF6B6B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25"/>
          <p:cNvSpPr/>
          <p:nvPr/>
        </p:nvSpPr>
        <p:spPr>
          <a:xfrm>
            <a:off x="777240" y="1200460"/>
            <a:ext cx="3310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3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Complex Role-Based Access Control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25"/>
          <p:cNvSpPr/>
          <p:nvPr/>
        </p:nvSpPr>
        <p:spPr>
          <a:xfrm>
            <a:off x="4261104" y="1197864"/>
            <a:ext cx="5486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13A8B8"/>
                </a:solidFill>
                <a:latin typeface="Calibri"/>
                <a:ea typeface="Calibri"/>
                <a:cs typeface="Calibri"/>
                <a:sym typeface="Calibri"/>
              </a:rPr>
              <a:t>➜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25"/>
          <p:cNvSpPr/>
          <p:nvPr/>
        </p:nvSpPr>
        <p:spPr>
          <a:xfrm>
            <a:off x="4864608" y="960120"/>
            <a:ext cx="4114800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0EEE8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25"/>
          <p:cNvSpPr/>
          <p:nvPr/>
        </p:nvSpPr>
        <p:spPr>
          <a:xfrm>
            <a:off x="4864608" y="960120"/>
            <a:ext cx="64008" cy="877824"/>
          </a:xfrm>
          <a:prstGeom prst="rect">
            <a:avLst/>
          </a:prstGeom>
          <a:solidFill>
            <a:srgbClr val="00E5CC"/>
          </a:solidFill>
          <a:ln cap="flat" cmpd="sng" w="12700">
            <a:solidFill>
              <a:srgbClr val="00E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25"/>
          <p:cNvSpPr/>
          <p:nvPr/>
        </p:nvSpPr>
        <p:spPr>
          <a:xfrm>
            <a:off x="4992624" y="1124712"/>
            <a:ext cx="384048" cy="384048"/>
          </a:xfrm>
          <a:prstGeom prst="ellipse">
            <a:avLst/>
          </a:prstGeom>
          <a:solidFill>
            <a:srgbClr val="00E5CC">
              <a:alpha val="25098"/>
            </a:srgbClr>
          </a:solidFill>
          <a:ln cap="flat" cmpd="sng" w="12700">
            <a:solidFill>
              <a:srgbClr val="00E5CC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p25"/>
          <p:cNvSpPr/>
          <p:nvPr/>
        </p:nvSpPr>
        <p:spPr>
          <a:xfrm>
            <a:off x="4992624" y="1124712"/>
            <a:ext cx="38404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E5CC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E5CC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25"/>
          <p:cNvSpPr/>
          <p:nvPr/>
        </p:nvSpPr>
        <p:spPr>
          <a:xfrm>
            <a:off x="5477256" y="1014984"/>
            <a:ext cx="338328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E5CC"/>
              </a:buClr>
              <a:buSzPts val="850"/>
              <a:buFont typeface="Calibri"/>
              <a:buNone/>
            </a:pPr>
            <a:r>
              <a:rPr b="1" i="0" lang="en-US" sz="1050" u="none" cap="none" strike="noStrike">
                <a:solidFill>
                  <a:srgbClr val="00E5CC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25"/>
          <p:cNvSpPr/>
          <p:nvPr/>
        </p:nvSpPr>
        <p:spPr>
          <a:xfrm>
            <a:off x="5477250" y="1271025"/>
            <a:ext cx="34386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0" i="0" lang="en-US" sz="13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Implemented JWT middleware with RBAC — each role accesses only its permitted routes and data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25"/>
          <p:cNvSpPr/>
          <p:nvPr/>
        </p:nvSpPr>
        <p:spPr>
          <a:xfrm>
            <a:off x="164592" y="1984248"/>
            <a:ext cx="4041648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D0C8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25"/>
          <p:cNvSpPr/>
          <p:nvPr/>
        </p:nvSpPr>
        <p:spPr>
          <a:xfrm>
            <a:off x="164592" y="1984248"/>
            <a:ext cx="64008" cy="877824"/>
          </a:xfrm>
          <a:prstGeom prst="rect">
            <a:avLst/>
          </a:prstGeom>
          <a:solidFill>
            <a:srgbClr val="FF6B6B"/>
          </a:solidFill>
          <a:ln cap="flat" cmpd="sng" w="12700">
            <a:solidFill>
              <a:srgbClr val="FF6B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25"/>
          <p:cNvSpPr/>
          <p:nvPr/>
        </p:nvSpPr>
        <p:spPr>
          <a:xfrm>
            <a:off x="292608" y="2148840"/>
            <a:ext cx="384048" cy="384048"/>
          </a:xfrm>
          <a:prstGeom prst="ellipse">
            <a:avLst/>
          </a:prstGeom>
          <a:solidFill>
            <a:srgbClr val="FF6B6B">
              <a:alpha val="20000"/>
            </a:srgbClr>
          </a:solidFill>
          <a:ln cap="flat" cmpd="sng" w="12700">
            <a:solidFill>
              <a:srgbClr val="FF6B6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25"/>
          <p:cNvSpPr/>
          <p:nvPr/>
        </p:nvSpPr>
        <p:spPr>
          <a:xfrm>
            <a:off x="292608" y="2148840"/>
            <a:ext cx="38404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B6B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6B6B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25"/>
          <p:cNvSpPr/>
          <p:nvPr/>
        </p:nvSpPr>
        <p:spPr>
          <a:xfrm>
            <a:off x="777240" y="2039112"/>
            <a:ext cx="3310128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6B6B"/>
              </a:buClr>
              <a:buSzPts val="850"/>
              <a:buFont typeface="Calibri"/>
              <a:buNone/>
            </a:pPr>
            <a:r>
              <a:rPr b="1" i="0" lang="en-US" sz="1050" u="none" cap="none" strike="noStrike">
                <a:solidFill>
                  <a:srgbClr val="FF6B6B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25"/>
          <p:cNvSpPr/>
          <p:nvPr/>
        </p:nvSpPr>
        <p:spPr>
          <a:xfrm>
            <a:off x="777240" y="2224588"/>
            <a:ext cx="3310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3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Multi-Step Examination Workflow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25"/>
          <p:cNvSpPr/>
          <p:nvPr/>
        </p:nvSpPr>
        <p:spPr>
          <a:xfrm>
            <a:off x="4261104" y="2221992"/>
            <a:ext cx="5486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13A8B8"/>
                </a:solidFill>
                <a:latin typeface="Calibri"/>
                <a:ea typeface="Calibri"/>
                <a:cs typeface="Calibri"/>
                <a:sym typeface="Calibri"/>
              </a:rPr>
              <a:t>➜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25"/>
          <p:cNvSpPr/>
          <p:nvPr/>
        </p:nvSpPr>
        <p:spPr>
          <a:xfrm>
            <a:off x="4864608" y="1984248"/>
            <a:ext cx="4114800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0EEE8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25"/>
          <p:cNvSpPr/>
          <p:nvPr/>
        </p:nvSpPr>
        <p:spPr>
          <a:xfrm>
            <a:off x="4864608" y="1984248"/>
            <a:ext cx="64008" cy="877824"/>
          </a:xfrm>
          <a:prstGeom prst="rect">
            <a:avLst/>
          </a:prstGeom>
          <a:solidFill>
            <a:srgbClr val="00E5CC"/>
          </a:solidFill>
          <a:ln cap="flat" cmpd="sng" w="12700">
            <a:solidFill>
              <a:srgbClr val="00E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25"/>
          <p:cNvSpPr/>
          <p:nvPr/>
        </p:nvSpPr>
        <p:spPr>
          <a:xfrm>
            <a:off x="4992624" y="2148840"/>
            <a:ext cx="384048" cy="384048"/>
          </a:xfrm>
          <a:prstGeom prst="ellipse">
            <a:avLst/>
          </a:prstGeom>
          <a:solidFill>
            <a:srgbClr val="00E5CC">
              <a:alpha val="25098"/>
            </a:srgbClr>
          </a:solidFill>
          <a:ln cap="flat" cmpd="sng" w="12700">
            <a:solidFill>
              <a:srgbClr val="00E5CC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25"/>
          <p:cNvSpPr/>
          <p:nvPr/>
        </p:nvSpPr>
        <p:spPr>
          <a:xfrm>
            <a:off x="4992624" y="2148840"/>
            <a:ext cx="38404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E5CC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E5CC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25"/>
          <p:cNvSpPr/>
          <p:nvPr/>
        </p:nvSpPr>
        <p:spPr>
          <a:xfrm>
            <a:off x="5477256" y="2039112"/>
            <a:ext cx="338328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E5CC"/>
              </a:buClr>
              <a:buSzPts val="850"/>
              <a:buFont typeface="Calibri"/>
              <a:buNone/>
            </a:pPr>
            <a:r>
              <a:rPr b="1" i="0" lang="en-US" sz="1050" u="none" cap="none" strike="noStrike">
                <a:solidFill>
                  <a:srgbClr val="00E5CC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7" name="Google Shape;1317;p25"/>
          <p:cNvSpPr/>
          <p:nvPr/>
        </p:nvSpPr>
        <p:spPr>
          <a:xfrm>
            <a:off x="5477250" y="2295150"/>
            <a:ext cx="34386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0" i="0" lang="en-US" sz="13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Designed a stateful workflow engine with defined states (Pending → Approved → Attended) and a full audit trail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5"/>
          <p:cNvSpPr/>
          <p:nvPr/>
        </p:nvSpPr>
        <p:spPr>
          <a:xfrm>
            <a:off x="164592" y="3008376"/>
            <a:ext cx="4041648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D0C8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25"/>
          <p:cNvSpPr/>
          <p:nvPr/>
        </p:nvSpPr>
        <p:spPr>
          <a:xfrm>
            <a:off x="164592" y="3008376"/>
            <a:ext cx="64008" cy="877824"/>
          </a:xfrm>
          <a:prstGeom prst="rect">
            <a:avLst/>
          </a:prstGeom>
          <a:solidFill>
            <a:srgbClr val="FF6B6B"/>
          </a:solidFill>
          <a:ln cap="flat" cmpd="sng" w="12700">
            <a:solidFill>
              <a:srgbClr val="FF6B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25"/>
          <p:cNvSpPr/>
          <p:nvPr/>
        </p:nvSpPr>
        <p:spPr>
          <a:xfrm>
            <a:off x="292608" y="3172968"/>
            <a:ext cx="384048" cy="384048"/>
          </a:xfrm>
          <a:prstGeom prst="ellipse">
            <a:avLst/>
          </a:prstGeom>
          <a:solidFill>
            <a:srgbClr val="FF6B6B">
              <a:alpha val="20000"/>
            </a:srgbClr>
          </a:solidFill>
          <a:ln cap="flat" cmpd="sng" w="12700">
            <a:solidFill>
              <a:srgbClr val="FF6B6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25"/>
          <p:cNvSpPr/>
          <p:nvPr/>
        </p:nvSpPr>
        <p:spPr>
          <a:xfrm>
            <a:off x="292608" y="3172968"/>
            <a:ext cx="38404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B6B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6B6B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25"/>
          <p:cNvSpPr/>
          <p:nvPr/>
        </p:nvSpPr>
        <p:spPr>
          <a:xfrm>
            <a:off x="777240" y="3063240"/>
            <a:ext cx="3310128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6B6B"/>
              </a:buClr>
              <a:buSzPts val="850"/>
              <a:buFont typeface="Calibri"/>
              <a:buNone/>
            </a:pPr>
            <a:r>
              <a:rPr b="1" i="0" lang="en-US" sz="1050" u="none" cap="none" strike="noStrike">
                <a:solidFill>
                  <a:srgbClr val="FF6B6B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25"/>
          <p:cNvSpPr/>
          <p:nvPr/>
        </p:nvSpPr>
        <p:spPr>
          <a:xfrm>
            <a:off x="777240" y="3260476"/>
            <a:ext cx="3310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3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Auto-Random Board Assignment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25"/>
          <p:cNvSpPr/>
          <p:nvPr/>
        </p:nvSpPr>
        <p:spPr>
          <a:xfrm>
            <a:off x="4261104" y="3246120"/>
            <a:ext cx="5486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13A8B8"/>
                </a:solidFill>
                <a:latin typeface="Calibri"/>
                <a:ea typeface="Calibri"/>
                <a:cs typeface="Calibri"/>
                <a:sym typeface="Calibri"/>
              </a:rPr>
              <a:t>➜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25"/>
          <p:cNvSpPr/>
          <p:nvPr/>
        </p:nvSpPr>
        <p:spPr>
          <a:xfrm>
            <a:off x="4864608" y="3008376"/>
            <a:ext cx="4114800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0EEE8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25"/>
          <p:cNvSpPr/>
          <p:nvPr/>
        </p:nvSpPr>
        <p:spPr>
          <a:xfrm>
            <a:off x="4864608" y="3008376"/>
            <a:ext cx="64008" cy="877824"/>
          </a:xfrm>
          <a:prstGeom prst="rect">
            <a:avLst/>
          </a:prstGeom>
          <a:solidFill>
            <a:srgbClr val="00E5CC"/>
          </a:solidFill>
          <a:ln cap="flat" cmpd="sng" w="12700">
            <a:solidFill>
              <a:srgbClr val="00E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25"/>
          <p:cNvSpPr/>
          <p:nvPr/>
        </p:nvSpPr>
        <p:spPr>
          <a:xfrm>
            <a:off x="4992624" y="3172968"/>
            <a:ext cx="384048" cy="384048"/>
          </a:xfrm>
          <a:prstGeom prst="ellipse">
            <a:avLst/>
          </a:prstGeom>
          <a:solidFill>
            <a:srgbClr val="00E5CC">
              <a:alpha val="25098"/>
            </a:srgbClr>
          </a:solidFill>
          <a:ln cap="flat" cmpd="sng" w="12700">
            <a:solidFill>
              <a:srgbClr val="00E5CC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25"/>
          <p:cNvSpPr/>
          <p:nvPr/>
        </p:nvSpPr>
        <p:spPr>
          <a:xfrm>
            <a:off x="4992624" y="3172968"/>
            <a:ext cx="38404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E5CC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E5CC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5"/>
          <p:cNvSpPr/>
          <p:nvPr/>
        </p:nvSpPr>
        <p:spPr>
          <a:xfrm>
            <a:off x="5477256" y="3063240"/>
            <a:ext cx="338328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E5CC"/>
              </a:buClr>
              <a:buSzPts val="850"/>
              <a:buFont typeface="Calibri"/>
              <a:buNone/>
            </a:pPr>
            <a:r>
              <a:rPr b="1" i="0" lang="en-US" sz="1050" u="none" cap="none" strike="noStrike">
                <a:solidFill>
                  <a:srgbClr val="00E5CC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25"/>
          <p:cNvSpPr/>
          <p:nvPr/>
        </p:nvSpPr>
        <p:spPr>
          <a:xfrm>
            <a:off x="5477250" y="3319275"/>
            <a:ext cx="34386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0" i="0" lang="en-US" sz="13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Built a fair distribution algorithm balancing student load per board member with conflict-of-interest rules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25"/>
          <p:cNvSpPr/>
          <p:nvPr/>
        </p:nvSpPr>
        <p:spPr>
          <a:xfrm>
            <a:off x="164592" y="4032504"/>
            <a:ext cx="4041648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D0C8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25"/>
          <p:cNvSpPr/>
          <p:nvPr/>
        </p:nvSpPr>
        <p:spPr>
          <a:xfrm>
            <a:off x="164592" y="4032504"/>
            <a:ext cx="64008" cy="877824"/>
          </a:xfrm>
          <a:prstGeom prst="rect">
            <a:avLst/>
          </a:prstGeom>
          <a:solidFill>
            <a:srgbClr val="FF6B6B"/>
          </a:solidFill>
          <a:ln cap="flat" cmpd="sng" w="12700">
            <a:solidFill>
              <a:srgbClr val="FF6B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25"/>
          <p:cNvSpPr/>
          <p:nvPr/>
        </p:nvSpPr>
        <p:spPr>
          <a:xfrm>
            <a:off x="292608" y="4197096"/>
            <a:ext cx="384048" cy="384048"/>
          </a:xfrm>
          <a:prstGeom prst="ellipse">
            <a:avLst/>
          </a:prstGeom>
          <a:solidFill>
            <a:srgbClr val="FF6B6B">
              <a:alpha val="20000"/>
            </a:srgbClr>
          </a:solidFill>
          <a:ln cap="flat" cmpd="sng" w="12700">
            <a:solidFill>
              <a:srgbClr val="FF6B6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25"/>
          <p:cNvSpPr/>
          <p:nvPr/>
        </p:nvSpPr>
        <p:spPr>
          <a:xfrm>
            <a:off x="292608" y="4197096"/>
            <a:ext cx="38404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B6B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6B6B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25"/>
          <p:cNvSpPr/>
          <p:nvPr/>
        </p:nvSpPr>
        <p:spPr>
          <a:xfrm>
            <a:off x="777240" y="4087368"/>
            <a:ext cx="3310128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6B6B"/>
              </a:buClr>
              <a:buSzPts val="850"/>
              <a:buFont typeface="Calibri"/>
              <a:buNone/>
            </a:pPr>
            <a:r>
              <a:rPr b="1" i="0" lang="en-US" sz="1050" u="none" cap="none" strike="noStrike">
                <a:solidFill>
                  <a:srgbClr val="FF6B6B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5"/>
          <p:cNvSpPr/>
          <p:nvPr/>
        </p:nvSpPr>
        <p:spPr>
          <a:xfrm>
            <a:off x="777240" y="4272844"/>
            <a:ext cx="3310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3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Real-time Status Notifications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25"/>
          <p:cNvSpPr/>
          <p:nvPr/>
        </p:nvSpPr>
        <p:spPr>
          <a:xfrm>
            <a:off x="4261104" y="4270248"/>
            <a:ext cx="5486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13A8B8"/>
                </a:solidFill>
                <a:latin typeface="Calibri"/>
                <a:ea typeface="Calibri"/>
                <a:cs typeface="Calibri"/>
                <a:sym typeface="Calibri"/>
              </a:rPr>
              <a:t>➜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25"/>
          <p:cNvSpPr/>
          <p:nvPr/>
        </p:nvSpPr>
        <p:spPr>
          <a:xfrm>
            <a:off x="4864608" y="4032504"/>
            <a:ext cx="4114800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0EEE8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25"/>
          <p:cNvSpPr/>
          <p:nvPr/>
        </p:nvSpPr>
        <p:spPr>
          <a:xfrm>
            <a:off x="4864608" y="4032504"/>
            <a:ext cx="64008" cy="877824"/>
          </a:xfrm>
          <a:prstGeom prst="rect">
            <a:avLst/>
          </a:prstGeom>
          <a:solidFill>
            <a:srgbClr val="00E5CC"/>
          </a:solidFill>
          <a:ln cap="flat" cmpd="sng" w="12700">
            <a:solidFill>
              <a:srgbClr val="00E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25"/>
          <p:cNvSpPr/>
          <p:nvPr/>
        </p:nvSpPr>
        <p:spPr>
          <a:xfrm>
            <a:off x="4992624" y="4197096"/>
            <a:ext cx="384048" cy="384048"/>
          </a:xfrm>
          <a:prstGeom prst="ellipse">
            <a:avLst/>
          </a:prstGeom>
          <a:solidFill>
            <a:srgbClr val="00E5CC">
              <a:alpha val="25098"/>
            </a:srgbClr>
          </a:solidFill>
          <a:ln cap="flat" cmpd="sng" w="12700">
            <a:solidFill>
              <a:srgbClr val="00E5CC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25"/>
          <p:cNvSpPr/>
          <p:nvPr/>
        </p:nvSpPr>
        <p:spPr>
          <a:xfrm>
            <a:off x="4992624" y="4197096"/>
            <a:ext cx="38404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E5CC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E5CC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25"/>
          <p:cNvSpPr/>
          <p:nvPr/>
        </p:nvSpPr>
        <p:spPr>
          <a:xfrm>
            <a:off x="5477256" y="4087368"/>
            <a:ext cx="338328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E5CC"/>
              </a:buClr>
              <a:buSzPts val="850"/>
              <a:buFont typeface="Calibri"/>
              <a:buNone/>
            </a:pPr>
            <a:r>
              <a:rPr b="1" i="0" lang="en-US" sz="1050" u="none" cap="none" strike="noStrike">
                <a:solidFill>
                  <a:srgbClr val="00E5CC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25"/>
          <p:cNvSpPr/>
          <p:nvPr/>
        </p:nvSpPr>
        <p:spPr>
          <a:xfrm>
            <a:off x="5477250" y="4343400"/>
            <a:ext cx="34386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0" i="0" lang="en-US" sz="13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Event-driven notification system alerts users of approvals, rejections, and deadlines without page reload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26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26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26"/>
          <p:cNvSpPr/>
          <p:nvPr/>
        </p:nvSpPr>
        <p:spPr>
          <a:xfrm>
            <a:off x="0" y="0"/>
            <a:ext cx="9150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26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26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26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26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6" name="Google Shape;1356;p26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26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Limitations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26"/>
          <p:cNvSpPr/>
          <p:nvPr/>
        </p:nvSpPr>
        <p:spPr>
          <a:xfrm>
            <a:off x="228600" y="530352"/>
            <a:ext cx="7315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Current system constraints and their impact on the study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26"/>
          <p:cNvSpPr/>
          <p:nvPr/>
        </p:nvSpPr>
        <p:spPr>
          <a:xfrm>
            <a:off x="193991" y="1036536"/>
            <a:ext cx="2816400" cy="17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26"/>
          <p:cNvSpPr/>
          <p:nvPr/>
        </p:nvSpPr>
        <p:spPr>
          <a:xfrm>
            <a:off x="193983" y="1036538"/>
            <a:ext cx="2816400" cy="45600"/>
          </a:xfrm>
          <a:prstGeom prst="rect">
            <a:avLst/>
          </a:prstGeom>
          <a:solidFill>
            <a:srgbClr val="FF6B6B"/>
          </a:solidFill>
          <a:ln cap="flat" cmpd="sng" w="12700">
            <a:solidFill>
              <a:srgbClr val="FF6B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26"/>
          <p:cNvSpPr/>
          <p:nvPr/>
        </p:nvSpPr>
        <p:spPr>
          <a:xfrm>
            <a:off x="193991" y="1036536"/>
            <a:ext cx="347400" cy="360600"/>
          </a:xfrm>
          <a:prstGeom prst="rect">
            <a:avLst/>
          </a:prstGeom>
          <a:solidFill>
            <a:srgbClr val="FF6B6B">
              <a:alpha val="80000"/>
            </a:srgbClr>
          </a:solidFill>
          <a:ln cap="flat" cmpd="sng" w="12700">
            <a:solidFill>
              <a:srgbClr val="FF6B6B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26"/>
          <p:cNvSpPr/>
          <p:nvPr/>
        </p:nvSpPr>
        <p:spPr>
          <a:xfrm>
            <a:off x="193991" y="1036536"/>
            <a:ext cx="3474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26"/>
          <p:cNvSpPr/>
          <p:nvPr/>
        </p:nvSpPr>
        <p:spPr>
          <a:xfrm>
            <a:off x="614615" y="1093498"/>
            <a:ext cx="23226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Single-Department Deployment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26"/>
          <p:cNvSpPr/>
          <p:nvPr/>
        </p:nvSpPr>
        <p:spPr>
          <a:xfrm>
            <a:off x="285431" y="1454261"/>
            <a:ext cx="26517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0" lang="en-US" sz="9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The current implementation is configured for the CSE department at Jahangirnagar University only. Multi-department support is architecturally designed but not yet deployed in v1.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26"/>
          <p:cNvSpPr/>
          <p:nvPr/>
        </p:nvSpPr>
        <p:spPr>
          <a:xfrm>
            <a:off x="193991" y="2194773"/>
            <a:ext cx="2816400" cy="5220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26"/>
          <p:cNvSpPr/>
          <p:nvPr/>
        </p:nvSpPr>
        <p:spPr>
          <a:xfrm>
            <a:off x="285431" y="2232748"/>
            <a:ext cx="5487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6B6B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rgbClr val="FF6B6B"/>
                </a:solidFill>
                <a:latin typeface="Calibri"/>
                <a:ea typeface="Calibri"/>
                <a:cs typeface="Calibri"/>
                <a:sym typeface="Calibri"/>
              </a:rPr>
              <a:t>Impact: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26"/>
          <p:cNvSpPr/>
          <p:nvPr/>
        </p:nvSpPr>
        <p:spPr>
          <a:xfrm>
            <a:off x="788349" y="2232752"/>
            <a:ext cx="22221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Does not affect core workflow correctness; multi-dept support is a planned roadmap item.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26"/>
          <p:cNvSpPr/>
          <p:nvPr/>
        </p:nvSpPr>
        <p:spPr>
          <a:xfrm>
            <a:off x="3184077" y="1036536"/>
            <a:ext cx="2816400" cy="17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26"/>
          <p:cNvSpPr/>
          <p:nvPr/>
        </p:nvSpPr>
        <p:spPr>
          <a:xfrm>
            <a:off x="3184071" y="1036538"/>
            <a:ext cx="2816400" cy="45600"/>
          </a:xfrm>
          <a:prstGeom prst="rect">
            <a:avLst/>
          </a:prstGeom>
          <a:solidFill>
            <a:srgbClr val="FF8C42"/>
          </a:solidFill>
          <a:ln cap="flat" cmpd="sng" w="12700">
            <a:solidFill>
              <a:srgbClr val="FF8C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0" name="Google Shape;1370;p26"/>
          <p:cNvSpPr/>
          <p:nvPr/>
        </p:nvSpPr>
        <p:spPr>
          <a:xfrm>
            <a:off x="3184077" y="1036536"/>
            <a:ext cx="347400" cy="360600"/>
          </a:xfrm>
          <a:prstGeom prst="rect">
            <a:avLst/>
          </a:prstGeom>
          <a:solidFill>
            <a:srgbClr val="FF8C42">
              <a:alpha val="80000"/>
            </a:srgbClr>
          </a:solidFill>
          <a:ln cap="flat" cmpd="sng" w="12700">
            <a:solidFill>
              <a:srgbClr val="FF8C42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p26"/>
          <p:cNvSpPr/>
          <p:nvPr/>
        </p:nvSpPr>
        <p:spPr>
          <a:xfrm>
            <a:off x="3184077" y="1036536"/>
            <a:ext cx="3474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26"/>
          <p:cNvSpPr/>
          <p:nvPr/>
        </p:nvSpPr>
        <p:spPr>
          <a:xfrm>
            <a:off x="3604700" y="1093498"/>
            <a:ext cx="23226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No Real-Time Notifications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26"/>
          <p:cNvSpPr/>
          <p:nvPr/>
        </p:nvSpPr>
        <p:spPr>
          <a:xfrm>
            <a:off x="3275517" y="1454261"/>
            <a:ext cx="26517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0" lang="en-US" sz="9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The current system uses polling-based notification checks. WebSocket-based real-time push notifications have not yet been implemented in this version.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26"/>
          <p:cNvSpPr/>
          <p:nvPr/>
        </p:nvSpPr>
        <p:spPr>
          <a:xfrm>
            <a:off x="3184077" y="2194773"/>
            <a:ext cx="2816400" cy="5220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26"/>
          <p:cNvSpPr/>
          <p:nvPr/>
        </p:nvSpPr>
        <p:spPr>
          <a:xfrm>
            <a:off x="3275517" y="2232748"/>
            <a:ext cx="5487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42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rgbClr val="FF8C42"/>
                </a:solidFill>
                <a:latin typeface="Calibri"/>
                <a:ea typeface="Calibri"/>
                <a:cs typeface="Calibri"/>
                <a:sym typeface="Calibri"/>
              </a:rPr>
              <a:t>Impact: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26"/>
          <p:cNvSpPr/>
          <p:nvPr/>
        </p:nvSpPr>
        <p:spPr>
          <a:xfrm>
            <a:off x="3778446" y="2232752"/>
            <a:ext cx="22221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May cause slight delays in notification delivery; core approval workflow functions correctly.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26"/>
          <p:cNvSpPr/>
          <p:nvPr/>
        </p:nvSpPr>
        <p:spPr>
          <a:xfrm>
            <a:off x="6174162" y="1036536"/>
            <a:ext cx="2816400" cy="17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26"/>
          <p:cNvSpPr/>
          <p:nvPr/>
        </p:nvSpPr>
        <p:spPr>
          <a:xfrm>
            <a:off x="6174159" y="1036538"/>
            <a:ext cx="2816400" cy="45600"/>
          </a:xfrm>
          <a:prstGeom prst="rect">
            <a:avLst/>
          </a:prstGeom>
          <a:solidFill>
            <a:srgbClr val="FFB300"/>
          </a:solidFill>
          <a:ln cap="flat" cmpd="sng" w="12700">
            <a:solidFill>
              <a:srgbClr val="FFB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26"/>
          <p:cNvSpPr/>
          <p:nvPr/>
        </p:nvSpPr>
        <p:spPr>
          <a:xfrm>
            <a:off x="6174162" y="1036536"/>
            <a:ext cx="347400" cy="360600"/>
          </a:xfrm>
          <a:prstGeom prst="rect">
            <a:avLst/>
          </a:prstGeom>
          <a:solidFill>
            <a:srgbClr val="FFB300">
              <a:alpha val="80000"/>
            </a:srgbClr>
          </a:solidFill>
          <a:ln cap="flat" cmpd="sng" w="12700">
            <a:solidFill>
              <a:srgbClr val="FFB300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p26"/>
          <p:cNvSpPr/>
          <p:nvPr/>
        </p:nvSpPr>
        <p:spPr>
          <a:xfrm>
            <a:off x="6174162" y="1036536"/>
            <a:ext cx="3474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26"/>
          <p:cNvSpPr/>
          <p:nvPr/>
        </p:nvSpPr>
        <p:spPr>
          <a:xfrm>
            <a:off x="6594786" y="1093498"/>
            <a:ext cx="23226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No Native Mobile Application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26"/>
          <p:cNvSpPr/>
          <p:nvPr/>
        </p:nvSpPr>
        <p:spPr>
          <a:xfrm>
            <a:off x="6265602" y="1454261"/>
            <a:ext cx="26517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0" lang="en-US" sz="9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Project Hub is accessible via mobile browsers through responsive web design, but no dedicated native application exists for Android or iOS platforms currently.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26"/>
          <p:cNvSpPr/>
          <p:nvPr/>
        </p:nvSpPr>
        <p:spPr>
          <a:xfrm>
            <a:off x="6174162" y="2194773"/>
            <a:ext cx="2816400" cy="5220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26"/>
          <p:cNvSpPr/>
          <p:nvPr/>
        </p:nvSpPr>
        <p:spPr>
          <a:xfrm>
            <a:off x="6265602" y="2232748"/>
            <a:ext cx="5487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B300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rgbClr val="FFB300"/>
                </a:solidFill>
                <a:latin typeface="Calibri"/>
                <a:ea typeface="Calibri"/>
                <a:cs typeface="Calibri"/>
                <a:sym typeface="Calibri"/>
              </a:rPr>
              <a:t>Impact: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26"/>
          <p:cNvSpPr/>
          <p:nvPr/>
        </p:nvSpPr>
        <p:spPr>
          <a:xfrm>
            <a:off x="6768518" y="2232752"/>
            <a:ext cx="22221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Users can access full functionality via mobile browser; native app is a future work item.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26"/>
          <p:cNvSpPr/>
          <p:nvPr/>
        </p:nvSpPr>
        <p:spPr>
          <a:xfrm>
            <a:off x="1684462" y="2859335"/>
            <a:ext cx="2816400" cy="17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26"/>
          <p:cNvSpPr/>
          <p:nvPr/>
        </p:nvSpPr>
        <p:spPr>
          <a:xfrm>
            <a:off x="1684462" y="2859335"/>
            <a:ext cx="2816400" cy="4740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Google Shape;1388;p26"/>
          <p:cNvSpPr/>
          <p:nvPr/>
        </p:nvSpPr>
        <p:spPr>
          <a:xfrm>
            <a:off x="1684462" y="2859335"/>
            <a:ext cx="347400" cy="360600"/>
          </a:xfrm>
          <a:prstGeom prst="rect">
            <a:avLst/>
          </a:prstGeom>
          <a:solidFill>
            <a:srgbClr val="13A8B8">
              <a:alpha val="80000"/>
            </a:srgbClr>
          </a:solidFill>
          <a:ln cap="flat" cmpd="sng" w="12700">
            <a:solidFill>
              <a:srgbClr val="13A8B8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p26"/>
          <p:cNvSpPr/>
          <p:nvPr/>
        </p:nvSpPr>
        <p:spPr>
          <a:xfrm>
            <a:off x="1684462" y="2859335"/>
            <a:ext cx="3474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26"/>
          <p:cNvSpPr/>
          <p:nvPr/>
        </p:nvSpPr>
        <p:spPr>
          <a:xfrm>
            <a:off x="2105086" y="2916298"/>
            <a:ext cx="23226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No Automated Plagiarism Detection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1" name="Google Shape;1391;p26"/>
          <p:cNvSpPr/>
          <p:nvPr/>
        </p:nvSpPr>
        <p:spPr>
          <a:xfrm>
            <a:off x="1775902" y="3277060"/>
            <a:ext cx="26517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0" lang="en-US" sz="9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Document originality verification is not automated. Supervisors must manually review submitted project documents for originality during the supervision process.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26"/>
          <p:cNvSpPr/>
          <p:nvPr/>
        </p:nvSpPr>
        <p:spPr>
          <a:xfrm>
            <a:off x="1684462" y="4017573"/>
            <a:ext cx="2816400" cy="5220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26"/>
          <p:cNvSpPr/>
          <p:nvPr/>
        </p:nvSpPr>
        <p:spPr>
          <a:xfrm>
            <a:off x="1775902" y="4055548"/>
            <a:ext cx="5487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rgbClr val="13A8B8"/>
                </a:solidFill>
                <a:latin typeface="Calibri"/>
                <a:ea typeface="Calibri"/>
                <a:cs typeface="Calibri"/>
                <a:sym typeface="Calibri"/>
              </a:rPr>
              <a:t>Impact: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4" name="Google Shape;1394;p26"/>
          <p:cNvSpPr/>
          <p:nvPr/>
        </p:nvSpPr>
        <p:spPr>
          <a:xfrm>
            <a:off x="2278822" y="4055548"/>
            <a:ext cx="21579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Manual review is feasible given current student loads; API integration is planned for v2.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5" name="Google Shape;1395;p26"/>
          <p:cNvSpPr/>
          <p:nvPr/>
        </p:nvSpPr>
        <p:spPr>
          <a:xfrm>
            <a:off x="4674547" y="2859335"/>
            <a:ext cx="2816400" cy="17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p26"/>
          <p:cNvSpPr/>
          <p:nvPr/>
        </p:nvSpPr>
        <p:spPr>
          <a:xfrm>
            <a:off x="4674547" y="2859335"/>
            <a:ext cx="2816400" cy="474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26"/>
          <p:cNvSpPr/>
          <p:nvPr/>
        </p:nvSpPr>
        <p:spPr>
          <a:xfrm>
            <a:off x="4674547" y="2859335"/>
            <a:ext cx="347400" cy="360600"/>
          </a:xfrm>
          <a:prstGeom prst="rect">
            <a:avLst/>
          </a:prstGeom>
          <a:solidFill>
            <a:srgbClr val="00BCD4">
              <a:alpha val="80000"/>
            </a:srgbClr>
          </a:solidFill>
          <a:ln cap="flat" cmpd="sng" w="12700">
            <a:solidFill>
              <a:srgbClr val="00BCD4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26"/>
          <p:cNvSpPr/>
          <p:nvPr/>
        </p:nvSpPr>
        <p:spPr>
          <a:xfrm>
            <a:off x="4674547" y="2859335"/>
            <a:ext cx="3474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p26"/>
          <p:cNvSpPr/>
          <p:nvPr/>
        </p:nvSpPr>
        <p:spPr>
          <a:xfrm>
            <a:off x="5095171" y="2916298"/>
            <a:ext cx="23226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Limited Analytics Dashboard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26"/>
          <p:cNvSpPr/>
          <p:nvPr/>
        </p:nvSpPr>
        <p:spPr>
          <a:xfrm>
            <a:off x="4765987" y="3277060"/>
            <a:ext cx="26517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0" lang="en-US" sz="9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Version 1 provides basic status overviews without advanced analytics such as trend analysis, bottleneck identification, or predictive milestone risk assessment.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1" name="Google Shape;1401;p26"/>
          <p:cNvSpPr/>
          <p:nvPr/>
        </p:nvSpPr>
        <p:spPr>
          <a:xfrm>
            <a:off x="4674547" y="4017573"/>
            <a:ext cx="2816400" cy="5220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26"/>
          <p:cNvSpPr/>
          <p:nvPr/>
        </p:nvSpPr>
        <p:spPr>
          <a:xfrm>
            <a:off x="4765987" y="4055548"/>
            <a:ext cx="5487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Impact: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26"/>
          <p:cNvSpPr/>
          <p:nvPr/>
        </p:nvSpPr>
        <p:spPr>
          <a:xfrm>
            <a:off x="5268907" y="4055548"/>
            <a:ext cx="21579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Core tracking and management functions are fully available; analytics is a future enhancement.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27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27"/>
          <p:cNvSpPr/>
          <p:nvPr/>
        </p:nvSpPr>
        <p:spPr>
          <a:xfrm>
            <a:off x="0" y="0"/>
            <a:ext cx="4114800" cy="841248"/>
          </a:xfrm>
          <a:prstGeom prst="rect">
            <a:avLst/>
          </a:prstGeom>
          <a:solidFill>
            <a:srgbClr val="0E7C8B">
              <a:alpha val="70196"/>
            </a:srgbClr>
          </a:solidFill>
          <a:ln cap="flat" cmpd="sng" w="12700">
            <a:solidFill>
              <a:srgbClr val="0E7C8B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27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27"/>
          <p:cNvSpPr/>
          <p:nvPr/>
        </p:nvSpPr>
        <p:spPr>
          <a:xfrm>
            <a:off x="8229600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27"/>
          <p:cNvSpPr/>
          <p:nvPr/>
        </p:nvSpPr>
        <p:spPr>
          <a:xfrm>
            <a:off x="8522208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27"/>
          <p:cNvSpPr/>
          <p:nvPr/>
        </p:nvSpPr>
        <p:spPr>
          <a:xfrm>
            <a:off x="8814816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27"/>
          <p:cNvSpPr/>
          <p:nvPr/>
        </p:nvSpPr>
        <p:spPr>
          <a:xfrm>
            <a:off x="8229600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27"/>
          <p:cNvSpPr/>
          <p:nvPr/>
        </p:nvSpPr>
        <p:spPr>
          <a:xfrm>
            <a:off x="8522208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27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 &amp; Future Work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27"/>
          <p:cNvSpPr/>
          <p:nvPr/>
        </p:nvSpPr>
        <p:spPr>
          <a:xfrm>
            <a:off x="228600" y="530352"/>
            <a:ext cx="7315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Summary and what comes next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27"/>
          <p:cNvSpPr/>
          <p:nvPr/>
        </p:nvSpPr>
        <p:spPr>
          <a:xfrm>
            <a:off x="164592" y="960120"/>
            <a:ext cx="4279392" cy="39319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27"/>
          <p:cNvSpPr/>
          <p:nvPr/>
        </p:nvSpPr>
        <p:spPr>
          <a:xfrm>
            <a:off x="164592" y="960120"/>
            <a:ext cx="4279392" cy="475488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27"/>
          <p:cNvSpPr/>
          <p:nvPr/>
        </p:nvSpPr>
        <p:spPr>
          <a:xfrm>
            <a:off x="164592" y="960120"/>
            <a:ext cx="4279392" cy="54864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27"/>
          <p:cNvSpPr/>
          <p:nvPr/>
        </p:nvSpPr>
        <p:spPr>
          <a:xfrm>
            <a:off x="274320" y="1005840"/>
            <a:ext cx="40233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🎯  Conclusion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3" name="Google Shape;1423;p27"/>
          <p:cNvSpPr/>
          <p:nvPr/>
        </p:nvSpPr>
        <p:spPr>
          <a:xfrm>
            <a:off x="274320" y="1572768"/>
            <a:ext cx="45720" cy="402336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27"/>
          <p:cNvSpPr/>
          <p:nvPr/>
        </p:nvSpPr>
        <p:spPr>
          <a:xfrm>
            <a:off x="420624" y="1572768"/>
            <a:ext cx="3895344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2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Digitalizes the complete academic project &amp; thesis management lifecycle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p27"/>
          <p:cNvSpPr/>
          <p:nvPr/>
        </p:nvSpPr>
        <p:spPr>
          <a:xfrm>
            <a:off x="274320" y="2194560"/>
            <a:ext cx="45720" cy="402336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6" name="Google Shape;1426;p27"/>
          <p:cNvSpPr/>
          <p:nvPr/>
        </p:nvSpPr>
        <p:spPr>
          <a:xfrm>
            <a:off x="420624" y="2194560"/>
            <a:ext cx="3895344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2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Eliminates communication gaps across all stakeholders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7" name="Google Shape;1427;p27"/>
          <p:cNvSpPr/>
          <p:nvPr/>
        </p:nvSpPr>
        <p:spPr>
          <a:xfrm>
            <a:off x="274320" y="2816352"/>
            <a:ext cx="45720" cy="402336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27"/>
          <p:cNvSpPr/>
          <p:nvPr/>
        </p:nvSpPr>
        <p:spPr>
          <a:xfrm>
            <a:off x="420624" y="2816352"/>
            <a:ext cx="3895344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2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Provides structured, transparent workflow from idea to result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p27"/>
          <p:cNvSpPr/>
          <p:nvPr/>
        </p:nvSpPr>
        <p:spPr>
          <a:xfrm>
            <a:off x="274320" y="3438144"/>
            <a:ext cx="45720" cy="402336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27"/>
          <p:cNvSpPr/>
          <p:nvPr/>
        </p:nvSpPr>
        <p:spPr>
          <a:xfrm>
            <a:off x="420624" y="3438144"/>
            <a:ext cx="3895344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2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Public research portal promotes department research output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1" name="Google Shape;1431;p27"/>
          <p:cNvSpPr/>
          <p:nvPr/>
        </p:nvSpPr>
        <p:spPr>
          <a:xfrm>
            <a:off x="274320" y="4059936"/>
            <a:ext cx="45720" cy="402336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p27"/>
          <p:cNvSpPr/>
          <p:nvPr/>
        </p:nvSpPr>
        <p:spPr>
          <a:xfrm>
            <a:off x="420624" y="4059936"/>
            <a:ext cx="3895344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2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Extensible to other departments and programs in future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27"/>
          <p:cNvSpPr/>
          <p:nvPr/>
        </p:nvSpPr>
        <p:spPr>
          <a:xfrm>
            <a:off x="4700016" y="960120"/>
            <a:ext cx="4279392" cy="39319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p27"/>
          <p:cNvSpPr/>
          <p:nvPr/>
        </p:nvSpPr>
        <p:spPr>
          <a:xfrm>
            <a:off x="4700016" y="960120"/>
            <a:ext cx="4279392" cy="475488"/>
          </a:xfrm>
          <a:prstGeom prst="rect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27"/>
          <p:cNvSpPr/>
          <p:nvPr/>
        </p:nvSpPr>
        <p:spPr>
          <a:xfrm>
            <a:off x="4700016" y="960120"/>
            <a:ext cx="4279392" cy="54864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27"/>
          <p:cNvSpPr/>
          <p:nvPr/>
        </p:nvSpPr>
        <p:spPr>
          <a:xfrm>
            <a:off x="4809744" y="1005840"/>
            <a:ext cx="40233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🚀  Future Work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7" name="Google Shape;1437;p27"/>
          <p:cNvSpPr/>
          <p:nvPr/>
        </p:nvSpPr>
        <p:spPr>
          <a:xfrm>
            <a:off x="4809744" y="1572768"/>
            <a:ext cx="4041648" cy="438912"/>
          </a:xfrm>
          <a:prstGeom prst="roundRect">
            <a:avLst>
              <a:gd fmla="val 8333" name="adj"/>
            </a:avLst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27"/>
          <p:cNvSpPr/>
          <p:nvPr/>
        </p:nvSpPr>
        <p:spPr>
          <a:xfrm>
            <a:off x="4846320" y="1572768"/>
            <a:ext cx="411480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📱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p27"/>
          <p:cNvSpPr/>
          <p:nvPr/>
        </p:nvSpPr>
        <p:spPr>
          <a:xfrm>
            <a:off x="5303520" y="1572768"/>
            <a:ext cx="3456432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2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Mobile application (Android &amp; iOS)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27"/>
          <p:cNvSpPr/>
          <p:nvPr/>
        </p:nvSpPr>
        <p:spPr>
          <a:xfrm>
            <a:off x="4809744" y="2093976"/>
            <a:ext cx="4041648" cy="438912"/>
          </a:xfrm>
          <a:prstGeom prst="roundRect">
            <a:avLst>
              <a:gd fmla="val 8333" name="adj"/>
            </a:avLst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1" name="Google Shape;1441;p27"/>
          <p:cNvSpPr/>
          <p:nvPr/>
        </p:nvSpPr>
        <p:spPr>
          <a:xfrm>
            <a:off x="4846320" y="2093976"/>
            <a:ext cx="411480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🤖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2" name="Google Shape;1442;p27"/>
          <p:cNvSpPr/>
          <p:nvPr/>
        </p:nvSpPr>
        <p:spPr>
          <a:xfrm>
            <a:off x="5303520" y="2093976"/>
            <a:ext cx="3456432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2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AI-powered supervisor-student matching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3" name="Google Shape;1443;p27"/>
          <p:cNvSpPr/>
          <p:nvPr/>
        </p:nvSpPr>
        <p:spPr>
          <a:xfrm>
            <a:off x="4809744" y="2615184"/>
            <a:ext cx="4041648" cy="438912"/>
          </a:xfrm>
          <a:prstGeom prst="roundRect">
            <a:avLst>
              <a:gd fmla="val 8333" name="adj"/>
            </a:avLst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27"/>
          <p:cNvSpPr/>
          <p:nvPr/>
        </p:nvSpPr>
        <p:spPr>
          <a:xfrm>
            <a:off x="4846320" y="2615184"/>
            <a:ext cx="411480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🔍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5" name="Google Shape;1445;p27"/>
          <p:cNvSpPr/>
          <p:nvPr/>
        </p:nvSpPr>
        <p:spPr>
          <a:xfrm>
            <a:off x="5303520" y="2615184"/>
            <a:ext cx="3456432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2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Automated plagiarism detection system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6" name="Google Shape;1446;p27"/>
          <p:cNvSpPr/>
          <p:nvPr/>
        </p:nvSpPr>
        <p:spPr>
          <a:xfrm>
            <a:off x="4809744" y="3136392"/>
            <a:ext cx="4041648" cy="438912"/>
          </a:xfrm>
          <a:prstGeom prst="roundRect">
            <a:avLst>
              <a:gd fmla="val 8333" name="adj"/>
            </a:avLst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27"/>
          <p:cNvSpPr/>
          <p:nvPr/>
        </p:nvSpPr>
        <p:spPr>
          <a:xfrm>
            <a:off x="4846320" y="3136392"/>
            <a:ext cx="411480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📧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8" name="Google Shape;1448;p27"/>
          <p:cNvSpPr/>
          <p:nvPr/>
        </p:nvSpPr>
        <p:spPr>
          <a:xfrm>
            <a:off x="5303520" y="3136392"/>
            <a:ext cx="3456432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2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Email &amp; SMS notification integration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9" name="Google Shape;1449;p27"/>
          <p:cNvSpPr/>
          <p:nvPr/>
        </p:nvSpPr>
        <p:spPr>
          <a:xfrm>
            <a:off x="4809744" y="3657600"/>
            <a:ext cx="4041648" cy="438912"/>
          </a:xfrm>
          <a:prstGeom prst="roundRect">
            <a:avLst>
              <a:gd fmla="val 8333" name="adj"/>
            </a:avLst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27"/>
          <p:cNvSpPr/>
          <p:nvPr/>
        </p:nvSpPr>
        <p:spPr>
          <a:xfrm>
            <a:off x="4846320" y="3657600"/>
            <a:ext cx="411480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📊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27"/>
          <p:cNvSpPr/>
          <p:nvPr/>
        </p:nvSpPr>
        <p:spPr>
          <a:xfrm>
            <a:off x="5303520" y="3657600"/>
            <a:ext cx="3456432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2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Analytics dashboard for department heads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27"/>
          <p:cNvSpPr/>
          <p:nvPr/>
        </p:nvSpPr>
        <p:spPr>
          <a:xfrm>
            <a:off x="4809744" y="4178808"/>
            <a:ext cx="4041648" cy="438912"/>
          </a:xfrm>
          <a:prstGeom prst="roundRect">
            <a:avLst>
              <a:gd fmla="val 8333" name="adj"/>
            </a:avLst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p27"/>
          <p:cNvSpPr/>
          <p:nvPr/>
        </p:nvSpPr>
        <p:spPr>
          <a:xfrm>
            <a:off x="4846320" y="4178808"/>
            <a:ext cx="411480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🏫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27"/>
          <p:cNvSpPr/>
          <p:nvPr/>
        </p:nvSpPr>
        <p:spPr>
          <a:xfrm>
            <a:off x="5303520" y="4178808"/>
            <a:ext cx="3456432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50"/>
              <a:buFont typeface="Calibri"/>
              <a:buNone/>
            </a:pPr>
            <a:r>
              <a:rPr b="0" i="0" lang="en-US" sz="12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Multi-university support and expansion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28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1" name="Google Shape;1461;p28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28"/>
          <p:cNvSpPr/>
          <p:nvPr/>
        </p:nvSpPr>
        <p:spPr>
          <a:xfrm>
            <a:off x="0" y="0"/>
            <a:ext cx="9150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28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28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28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28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28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28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28"/>
          <p:cNvSpPr/>
          <p:nvPr/>
        </p:nvSpPr>
        <p:spPr>
          <a:xfrm>
            <a:off x="228600" y="530352"/>
            <a:ext cx="7315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Academic sources cited in this research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28"/>
          <p:cNvSpPr/>
          <p:nvPr/>
        </p:nvSpPr>
        <p:spPr>
          <a:xfrm>
            <a:off x="164592" y="987552"/>
            <a:ext cx="8814900" cy="438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1" name="Google Shape;1471;p28"/>
          <p:cNvSpPr/>
          <p:nvPr/>
        </p:nvSpPr>
        <p:spPr>
          <a:xfrm>
            <a:off x="164592" y="987552"/>
            <a:ext cx="457200" cy="43890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28"/>
          <p:cNvSpPr/>
          <p:nvPr/>
        </p:nvSpPr>
        <p:spPr>
          <a:xfrm>
            <a:off x="164592" y="987552"/>
            <a:ext cx="4572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"/>
              <a:buFont typeface="Calibri"/>
              <a:buNone/>
            </a:pPr>
            <a:r>
              <a:rPr b="1" i="0" lang="en-US" sz="8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28"/>
          <p:cNvSpPr/>
          <p:nvPr/>
        </p:nvSpPr>
        <p:spPr>
          <a:xfrm>
            <a:off x="694944" y="1024128"/>
            <a:ext cx="81747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Ahmed, S., Islam, M. R., &amp; Hossain, M. A.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28"/>
          <p:cNvSpPr/>
          <p:nvPr/>
        </p:nvSpPr>
        <p:spPr>
          <a:xfrm>
            <a:off x="694944" y="1216152"/>
            <a:ext cx="81747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1" lang="en-US" sz="10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Challenges in graduate thesis supervision in Bangladeshi universities. </a:t>
            </a:r>
            <a:r>
              <a:rPr b="0" i="0" lang="en-US" sz="1050" u="none" cap="none" strike="noStrike">
                <a:solidFill>
                  <a:srgbClr val="7FAAB5"/>
                </a:solidFill>
                <a:latin typeface="Calibri"/>
                <a:ea typeface="Calibri"/>
                <a:cs typeface="Calibri"/>
                <a:sym typeface="Calibri"/>
              </a:rPr>
              <a:t>Journal of Higher Education Research Bangladesh, 7(2), 45–62.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28"/>
          <p:cNvSpPr/>
          <p:nvPr/>
        </p:nvSpPr>
        <p:spPr>
          <a:xfrm>
            <a:off x="164592" y="1449324"/>
            <a:ext cx="8814900" cy="4389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28"/>
          <p:cNvSpPr/>
          <p:nvPr/>
        </p:nvSpPr>
        <p:spPr>
          <a:xfrm>
            <a:off x="164592" y="1449324"/>
            <a:ext cx="457200" cy="43890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p28"/>
          <p:cNvSpPr/>
          <p:nvPr/>
        </p:nvSpPr>
        <p:spPr>
          <a:xfrm>
            <a:off x="164592" y="1449324"/>
            <a:ext cx="4572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"/>
              <a:buFont typeface="Calibri"/>
              <a:buNone/>
            </a:pPr>
            <a:r>
              <a:rPr b="1" i="0" lang="en-US" sz="8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28"/>
          <p:cNvSpPr/>
          <p:nvPr/>
        </p:nvSpPr>
        <p:spPr>
          <a:xfrm>
            <a:off x="694944" y="1485900"/>
            <a:ext cx="81747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Al-Omari, A., Rawashdeh, A., &amp; Al-Qeisi, K.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28"/>
          <p:cNvSpPr/>
          <p:nvPr/>
        </p:nvSpPr>
        <p:spPr>
          <a:xfrm>
            <a:off x="694944" y="1677924"/>
            <a:ext cx="81747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1" lang="en-US" sz="10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Role-based access control in university information systems. </a:t>
            </a:r>
            <a:r>
              <a:rPr b="0" i="0" lang="en-US" sz="1050" u="none" cap="none" strike="noStrike">
                <a:solidFill>
                  <a:srgbClr val="7FAAB5"/>
                </a:solidFill>
                <a:latin typeface="Calibri"/>
                <a:ea typeface="Calibri"/>
                <a:cs typeface="Calibri"/>
                <a:sym typeface="Calibri"/>
              </a:rPr>
              <a:t>International Journal of Computer Science and Information Security, 10(4), 112–119.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28"/>
          <p:cNvSpPr/>
          <p:nvPr/>
        </p:nvSpPr>
        <p:spPr>
          <a:xfrm>
            <a:off x="164592" y="1911096"/>
            <a:ext cx="8814900" cy="438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Google Shape;1481;p28"/>
          <p:cNvSpPr/>
          <p:nvPr/>
        </p:nvSpPr>
        <p:spPr>
          <a:xfrm>
            <a:off x="164592" y="1911096"/>
            <a:ext cx="457200" cy="43890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28"/>
          <p:cNvSpPr/>
          <p:nvPr/>
        </p:nvSpPr>
        <p:spPr>
          <a:xfrm>
            <a:off x="164592" y="1911096"/>
            <a:ext cx="4572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"/>
              <a:buFont typeface="Calibri"/>
              <a:buNone/>
            </a:pPr>
            <a:r>
              <a:rPr b="1" i="0" lang="en-US" sz="8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28"/>
          <p:cNvSpPr/>
          <p:nvPr/>
        </p:nvSpPr>
        <p:spPr>
          <a:xfrm>
            <a:off x="694944" y="1947672"/>
            <a:ext cx="81747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Ali, M., &amp; Rahman, K.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28"/>
          <p:cNvSpPr/>
          <p:nvPr/>
        </p:nvSpPr>
        <p:spPr>
          <a:xfrm>
            <a:off x="694944" y="2139696"/>
            <a:ext cx="81747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1" lang="en-US" sz="10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Digital transformation in Bangladeshi higher education: A gap analysis. </a:t>
            </a:r>
            <a:r>
              <a:rPr b="0" i="0" lang="en-US" sz="1050" u="none" cap="none" strike="noStrike">
                <a:solidFill>
                  <a:srgbClr val="7FAAB5"/>
                </a:solidFill>
                <a:latin typeface="Calibri"/>
                <a:ea typeface="Calibri"/>
                <a:cs typeface="Calibri"/>
                <a:sym typeface="Calibri"/>
              </a:rPr>
              <a:t>Bangladesh Journal of Educational Technology, 4(1), 18–34.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28"/>
          <p:cNvSpPr/>
          <p:nvPr/>
        </p:nvSpPr>
        <p:spPr>
          <a:xfrm>
            <a:off x="164592" y="2372868"/>
            <a:ext cx="8814900" cy="4389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28"/>
          <p:cNvSpPr/>
          <p:nvPr/>
        </p:nvSpPr>
        <p:spPr>
          <a:xfrm>
            <a:off x="164592" y="2372868"/>
            <a:ext cx="457200" cy="4389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28"/>
          <p:cNvSpPr/>
          <p:nvPr/>
        </p:nvSpPr>
        <p:spPr>
          <a:xfrm>
            <a:off x="164592" y="2372868"/>
            <a:ext cx="4572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"/>
              <a:buFont typeface="Calibri"/>
              <a:buNone/>
            </a:pPr>
            <a:r>
              <a:rPr b="1" i="0" lang="en-US" sz="8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28"/>
          <p:cNvSpPr/>
          <p:nvPr/>
        </p:nvSpPr>
        <p:spPr>
          <a:xfrm>
            <a:off x="694944" y="2409444"/>
            <a:ext cx="81747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00"/>
              <a:buFont typeface="Calibri"/>
              <a:buNone/>
            </a:pPr>
            <a:r>
              <a:rPr b="1" i="0" lang="en-US" sz="10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Daoust, N., Beauchamp, C., &amp; Gauthier, J.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28"/>
          <p:cNvSpPr/>
          <p:nvPr/>
        </p:nvSpPr>
        <p:spPr>
          <a:xfrm>
            <a:off x="694944" y="2601468"/>
            <a:ext cx="81747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1" lang="en-US" sz="10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Digital workflows in academic supervision: Efficiency and satisfaction outcomes. </a:t>
            </a:r>
            <a:r>
              <a:rPr b="0" i="0" lang="en-US" sz="1050" u="none" cap="none" strike="noStrike">
                <a:solidFill>
                  <a:srgbClr val="7FAAB5"/>
                </a:solidFill>
                <a:latin typeface="Calibri"/>
                <a:ea typeface="Calibri"/>
                <a:cs typeface="Calibri"/>
                <a:sym typeface="Calibri"/>
              </a:rPr>
              <a:t>Higher Education Management and Policy, 33(1), 97–115.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28"/>
          <p:cNvSpPr/>
          <p:nvPr/>
        </p:nvSpPr>
        <p:spPr>
          <a:xfrm>
            <a:off x="164592" y="2834640"/>
            <a:ext cx="8814900" cy="438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1" name="Google Shape;1491;p28"/>
          <p:cNvSpPr/>
          <p:nvPr/>
        </p:nvSpPr>
        <p:spPr>
          <a:xfrm>
            <a:off x="164592" y="2834640"/>
            <a:ext cx="457200" cy="4389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28"/>
          <p:cNvSpPr/>
          <p:nvPr/>
        </p:nvSpPr>
        <p:spPr>
          <a:xfrm>
            <a:off x="164592" y="2834640"/>
            <a:ext cx="4572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"/>
              <a:buFont typeface="Calibri"/>
              <a:buNone/>
            </a:pPr>
            <a:r>
              <a:t/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28"/>
          <p:cNvSpPr/>
          <p:nvPr/>
        </p:nvSpPr>
        <p:spPr>
          <a:xfrm>
            <a:off x="694944" y="2871216"/>
            <a:ext cx="81747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00"/>
              <a:buFont typeface="Calibri"/>
              <a:buNone/>
            </a:pPr>
            <a:r>
              <a:rPr b="1" lang="en-US" sz="1000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Git,Jira,Moodle etc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28"/>
          <p:cNvSpPr/>
          <p:nvPr/>
        </p:nvSpPr>
        <p:spPr>
          <a:xfrm>
            <a:off x="694944" y="3063240"/>
            <a:ext cx="81747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i="1" lang="en-US" sz="1050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Project management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628"/>
        </a:solidFill>
      </p:bgPr>
    </p:bg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2F3F">
              <a:alpha val="50196"/>
            </a:srgbClr>
          </a:solidFill>
          <a:ln cap="flat" cmpd="sng" w="12700">
            <a:solidFill>
              <a:srgbClr val="0D2F3F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p29"/>
          <p:cNvSpPr/>
          <p:nvPr/>
        </p:nvSpPr>
        <p:spPr>
          <a:xfrm>
            <a:off x="6858000" y="-1371600"/>
            <a:ext cx="3657600" cy="3657600"/>
          </a:xfrm>
          <a:prstGeom prst="ellipse">
            <a:avLst/>
          </a:prstGeom>
          <a:solidFill>
            <a:srgbClr val="00BCD4">
              <a:alpha val="20000"/>
            </a:srgbClr>
          </a:solidFill>
          <a:ln cap="flat" cmpd="sng" w="12700">
            <a:solidFill>
              <a:srgbClr val="00BCD4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2" name="Google Shape;1502;p29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3" name="Google Shape;1503;p29"/>
          <p:cNvSpPr/>
          <p:nvPr/>
        </p:nvSpPr>
        <p:spPr>
          <a:xfrm>
            <a:off x="457200" y="502920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Calibri"/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29"/>
          <p:cNvSpPr/>
          <p:nvPr/>
        </p:nvSpPr>
        <p:spPr>
          <a:xfrm>
            <a:off x="2560320" y="1572768"/>
            <a:ext cx="4023360" cy="457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5" name="Google Shape;1505;p29"/>
          <p:cNvSpPr/>
          <p:nvPr/>
        </p:nvSpPr>
        <p:spPr>
          <a:xfrm>
            <a:off x="457200" y="2406443"/>
            <a:ext cx="82296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2000"/>
              <a:buFont typeface="Calibri"/>
              <a:buNone/>
            </a:pPr>
            <a:r>
              <a:rPr b="0" i="1" lang="en-US" sz="330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Questions &amp; Answers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29"/>
          <p:cNvSpPr/>
          <p:nvPr/>
        </p:nvSpPr>
        <p:spPr>
          <a:xfrm>
            <a:off x="457200" y="3477548"/>
            <a:ext cx="82296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AAB5"/>
              </a:buClr>
              <a:buSzPts val="1200"/>
              <a:buFont typeface="Calibri"/>
              <a:buNone/>
            </a:pPr>
            <a:r>
              <a:rPr b="0" i="0" lang="en-US" sz="2000" u="none" cap="none" strike="noStrike">
                <a:solidFill>
                  <a:srgbClr val="7FAAB5"/>
                </a:solidFill>
                <a:latin typeface="Calibri"/>
                <a:ea typeface="Calibri"/>
                <a:cs typeface="Calibri"/>
                <a:sym typeface="Calibri"/>
              </a:rPr>
              <a:t>Open for questions from the board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29"/>
          <p:cNvSpPr/>
          <p:nvPr/>
        </p:nvSpPr>
        <p:spPr>
          <a:xfrm>
            <a:off x="1645920" y="3859255"/>
            <a:ext cx="5852100" cy="4560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0" y="0"/>
            <a:ext cx="9150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/>
          <p:nvPr/>
        </p:nvSpPr>
        <p:spPr>
          <a:xfrm>
            <a:off x="228600" y="530352"/>
            <a:ext cx="7315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Background, motivation, scope and objectives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164592" y="987552"/>
            <a:ext cx="2834700" cy="3886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25400">
              <a:srgbClr val="000000">
                <a:alpha val="1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164592" y="987552"/>
            <a:ext cx="2834700" cy="549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856" y="1115568"/>
            <a:ext cx="82296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/>
          <p:nvPr/>
        </p:nvSpPr>
        <p:spPr>
          <a:xfrm>
            <a:off x="201168" y="2011680"/>
            <a:ext cx="27432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Hub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594360" y="2432304"/>
            <a:ext cx="1965900" cy="36600"/>
          </a:xfrm>
          <a:prstGeom prst="rect">
            <a:avLst/>
          </a:prstGeom>
          <a:solidFill>
            <a:srgbClr val="13A8B8">
              <a:alpha val="60000"/>
            </a:srgbClr>
          </a:solidFill>
          <a:ln cap="flat" cmpd="sng" w="12700">
            <a:solidFill>
              <a:srgbClr val="13A8B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201168" y="2523744"/>
            <a:ext cx="27432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50"/>
              <a:buFont typeface="Calibri"/>
              <a:buNone/>
            </a:pPr>
            <a:r>
              <a:rPr b="0" i="0" lang="en-US" sz="12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Academic Project &amp;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50"/>
              <a:buFont typeface="Calibri"/>
              <a:buNone/>
            </a:pPr>
            <a:r>
              <a:rPr b="0" i="0" lang="en-US" sz="12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Thesis Management</a:t>
            </a:r>
            <a:r>
              <a:rPr lang="en-US" sz="1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320040" y="3364992"/>
            <a:ext cx="2541900" cy="36600"/>
          </a:xfrm>
          <a:prstGeom prst="rect">
            <a:avLst/>
          </a:prstGeom>
          <a:solidFill>
            <a:srgbClr val="13A8B8">
              <a:alpha val="40000"/>
            </a:srgbClr>
          </a:solidFill>
          <a:ln cap="flat" cmpd="sng" w="12700">
            <a:solidFill>
              <a:srgbClr val="13A8B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201168" y="3474720"/>
            <a:ext cx="2743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AAB5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7FAAB5"/>
                </a:solidFill>
                <a:latin typeface="Calibri"/>
                <a:ea typeface="Calibri"/>
                <a:cs typeface="Calibri"/>
                <a:sym typeface="Calibri"/>
              </a:rPr>
              <a:t>Jahangirnagar University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AAB5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7FAAB5"/>
                </a:solidFill>
                <a:latin typeface="Calibri"/>
                <a:ea typeface="Calibri"/>
                <a:cs typeface="Calibri"/>
                <a:sym typeface="Calibri"/>
              </a:rPr>
              <a:t>Dept. of CSE 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256032" y="4133088"/>
            <a:ext cx="804600" cy="594300"/>
          </a:xfrm>
          <a:prstGeom prst="roundRect">
            <a:avLst>
              <a:gd fmla="val 9231" name="adj"/>
            </a:avLst>
          </a:prstGeom>
          <a:solidFill>
            <a:srgbClr val="0E7C8B">
              <a:alpha val="80000"/>
            </a:srgbClr>
          </a:solidFill>
          <a:ln cap="flat" cmpd="sng" w="12700">
            <a:solidFill>
              <a:srgbClr val="13A8B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256032" y="4169664"/>
            <a:ext cx="804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256032" y="4407408"/>
            <a:ext cx="80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00"/>
              <a:buFont typeface="Calibri"/>
              <a:buNone/>
            </a:pPr>
            <a:r>
              <a:rPr b="0" i="0" lang="en-US" sz="11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Modules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1188720" y="4133088"/>
            <a:ext cx="804600" cy="594300"/>
          </a:xfrm>
          <a:prstGeom prst="roundRect">
            <a:avLst>
              <a:gd fmla="val 9231" name="adj"/>
            </a:avLst>
          </a:prstGeom>
          <a:solidFill>
            <a:srgbClr val="0E7C8B">
              <a:alpha val="80000"/>
            </a:srgbClr>
          </a:solidFill>
          <a:ln cap="flat" cmpd="sng" w="12700">
            <a:solidFill>
              <a:srgbClr val="13A8B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1188720" y="4169664"/>
            <a:ext cx="804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1188720" y="4407408"/>
            <a:ext cx="80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00"/>
              <a:buFont typeface="Calibri"/>
              <a:buNone/>
            </a:pPr>
            <a:r>
              <a:rPr b="0" i="0" lang="en-US" sz="11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Roles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2121408" y="4133088"/>
            <a:ext cx="804600" cy="594300"/>
          </a:xfrm>
          <a:prstGeom prst="roundRect">
            <a:avLst>
              <a:gd fmla="val 9231" name="adj"/>
            </a:avLst>
          </a:prstGeom>
          <a:solidFill>
            <a:srgbClr val="0E7C8B">
              <a:alpha val="80000"/>
            </a:srgbClr>
          </a:solidFill>
          <a:ln cap="flat" cmpd="sng" w="12700">
            <a:solidFill>
              <a:srgbClr val="13A8B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2121408" y="4169664"/>
            <a:ext cx="804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2121408" y="4407408"/>
            <a:ext cx="80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800"/>
              <a:buFont typeface="Calibri"/>
              <a:buNone/>
            </a:pPr>
            <a:r>
              <a:rPr b="0" i="0" lang="en-US" sz="11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FRs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3182112" y="987552"/>
            <a:ext cx="5797200" cy="91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3182112" y="987552"/>
            <a:ext cx="5797200" cy="4560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3310128" y="1143000"/>
            <a:ext cx="402300" cy="402300"/>
          </a:xfrm>
          <a:prstGeom prst="ellipse">
            <a:avLst/>
          </a:prstGeom>
          <a:solidFill>
            <a:srgbClr val="13A8B8">
              <a:alpha val="18040"/>
            </a:srgbClr>
          </a:solidFill>
          <a:ln cap="flat" cmpd="sng" w="12700">
            <a:solidFill>
              <a:srgbClr val="13A8B8">
                <a:alpha val="1804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3" name="Google Shape;1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6704" y="1179576"/>
            <a:ext cx="329184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3822192" y="1060704"/>
            <a:ext cx="5029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3858775" y="1364437"/>
            <a:ext cx="5029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Graduate project &amp; thesis management in universities relies on informal, fragmented, and manual processes with no centralized digital system.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3182112" y="1984248"/>
            <a:ext cx="5797200" cy="91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3182112" y="1984248"/>
            <a:ext cx="5797200" cy="45600"/>
          </a:xfrm>
          <a:prstGeom prst="rect">
            <a:avLst/>
          </a:prstGeom>
          <a:solidFill>
            <a:srgbClr val="FF6B6B"/>
          </a:solidFill>
          <a:ln cap="flat" cmpd="sng" w="12700">
            <a:solidFill>
              <a:srgbClr val="FF6B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3310128" y="2139696"/>
            <a:ext cx="402300" cy="402300"/>
          </a:xfrm>
          <a:prstGeom prst="ellipse">
            <a:avLst/>
          </a:prstGeom>
          <a:solidFill>
            <a:srgbClr val="FF6B6B">
              <a:alpha val="18040"/>
            </a:srgbClr>
          </a:solidFill>
          <a:ln cap="flat" cmpd="sng" w="12700">
            <a:solidFill>
              <a:srgbClr val="FF6B6B">
                <a:alpha val="1804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9" name="Google Shape;13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0651" y="2176275"/>
            <a:ext cx="274346" cy="27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3822192" y="2057400"/>
            <a:ext cx="5029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858774" y="2361112"/>
            <a:ext cx="5029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78% of Bangladeshi university supervision uses informal channels. Manual processes cause avg. 1.8 semester delays (Ali &amp; Rahman, 2020).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3182112" y="2980944"/>
            <a:ext cx="5797200" cy="91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3182112" y="2980944"/>
            <a:ext cx="5797200" cy="456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3310128" y="3136392"/>
            <a:ext cx="402300" cy="402300"/>
          </a:xfrm>
          <a:prstGeom prst="ellipse">
            <a:avLst/>
          </a:prstGeom>
          <a:solidFill>
            <a:srgbClr val="00BCD4">
              <a:alpha val="18040"/>
            </a:srgbClr>
          </a:solidFill>
          <a:ln cap="flat" cmpd="sng" w="12700">
            <a:solidFill>
              <a:srgbClr val="00BCD4">
                <a:alpha val="1804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45" name="Google Shape;14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72163" y="3206925"/>
            <a:ext cx="274350" cy="27432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3822192" y="3054096"/>
            <a:ext cx="5029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Scope &amp; Objectives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858774" y="3357812"/>
            <a:ext cx="5029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Design a role-based web platform covering idea submission → milestone tracking → examinations → evaluation → result declaration.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3182112" y="3977640"/>
            <a:ext cx="5797200" cy="91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3182112" y="3977640"/>
            <a:ext cx="5797200" cy="45600"/>
          </a:xfrm>
          <a:prstGeom prst="rect">
            <a:avLst/>
          </a:prstGeom>
          <a:solidFill>
            <a:srgbClr val="00E5CC"/>
          </a:solidFill>
          <a:ln cap="flat" cmpd="sng" w="12700">
            <a:solidFill>
              <a:srgbClr val="00E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3310128" y="4133088"/>
            <a:ext cx="402300" cy="402300"/>
          </a:xfrm>
          <a:prstGeom prst="ellipse">
            <a:avLst/>
          </a:prstGeom>
          <a:solidFill>
            <a:srgbClr val="00E5CC">
              <a:alpha val="18040"/>
            </a:srgbClr>
          </a:solidFill>
          <a:ln cap="flat" cmpd="sng" w="12700">
            <a:solidFill>
              <a:srgbClr val="00E5CC">
                <a:alpha val="1804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1" name="Google Shape;15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46704" y="4169664"/>
            <a:ext cx="329184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/>
          <p:nvPr/>
        </p:nvSpPr>
        <p:spPr>
          <a:xfrm>
            <a:off x="3822192" y="4050792"/>
            <a:ext cx="5029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Expected Contributions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3858774" y="4346025"/>
            <a:ext cx="5029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Structured, auditable project workflow for all stakeholders, and a public research portal showcasing departmental academic output.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0" y="0"/>
            <a:ext cx="4114800" cy="841248"/>
          </a:xfrm>
          <a:prstGeom prst="rect">
            <a:avLst/>
          </a:prstGeom>
          <a:solidFill>
            <a:srgbClr val="0E7C8B">
              <a:alpha val="70196"/>
            </a:srgbClr>
          </a:solidFill>
          <a:ln cap="flat" cmpd="sng" w="12700">
            <a:solidFill>
              <a:srgbClr val="0E7C8B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8229600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8522208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8814816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8229600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8522208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Problem Statement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228600" y="530352"/>
            <a:ext cx="7315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2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Why Project Hub is needed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164592" y="960120"/>
            <a:ext cx="2880360" cy="3913632"/>
          </a:xfrm>
          <a:prstGeom prst="rect">
            <a:avLst/>
          </a:prstGeom>
          <a:solidFill>
            <a:srgbClr val="0D2F3F"/>
          </a:solidFill>
          <a:ln cap="flat" cmpd="sng" w="12700">
            <a:solidFill>
              <a:srgbClr val="0D2F3F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180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164592" y="960120"/>
            <a:ext cx="2880360" cy="54864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720" y="1188720"/>
            <a:ext cx="82296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/>
          <p:nvPr/>
        </p:nvSpPr>
        <p:spPr>
          <a:xfrm>
            <a:off x="201168" y="2121408"/>
            <a:ext cx="2798064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Core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640080" y="2816352"/>
            <a:ext cx="1920240" cy="36576"/>
          </a:xfrm>
          <a:prstGeom prst="rect">
            <a:avLst/>
          </a:prstGeom>
          <a:solidFill>
            <a:srgbClr val="13A8B8">
              <a:alpha val="60000"/>
            </a:srgbClr>
          </a:solidFill>
          <a:ln cap="flat" cmpd="sng" w="12700">
            <a:solidFill>
              <a:srgbClr val="13A8B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274320" y="2926080"/>
            <a:ext cx="26974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50"/>
              <a:buFont typeface="Calibri"/>
              <a:buNone/>
            </a:pPr>
            <a:r>
              <a:rPr b="0" i="0" lang="en-US" sz="15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University departments lack a</a:t>
            </a:r>
            <a:endParaRPr b="0" i="0" sz="15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50"/>
              <a:buFont typeface="Calibri"/>
              <a:buNone/>
            </a:pPr>
            <a:r>
              <a:rPr b="0" i="0" lang="en-US" sz="15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structured digital platform to</a:t>
            </a:r>
            <a:endParaRPr b="0" i="0" sz="15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50"/>
              <a:buFont typeface="Calibri"/>
              <a:buNone/>
            </a:pPr>
            <a:r>
              <a:rPr b="0" i="0" lang="en-US" sz="15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manage academic project and</a:t>
            </a:r>
            <a:endParaRPr b="0" i="0" sz="15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50"/>
              <a:buFont typeface="Calibri"/>
              <a:buNone/>
            </a:pPr>
            <a:r>
              <a:rPr b="0" i="0" lang="en-US" sz="15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thesis lifecycles effectively.</a:t>
            </a:r>
            <a:endParaRPr b="0" i="0" sz="15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3218688" y="960120"/>
            <a:ext cx="5742432" cy="71323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3218688" y="960120"/>
            <a:ext cx="64008" cy="713232"/>
          </a:xfrm>
          <a:prstGeom prst="rect">
            <a:avLst/>
          </a:prstGeom>
          <a:solidFill>
            <a:srgbClr val="FF6B6B"/>
          </a:solidFill>
          <a:ln cap="flat" cmpd="sng" w="12700">
            <a:solidFill>
              <a:srgbClr val="FF6B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3364992" y="1097280"/>
            <a:ext cx="420624" cy="420624"/>
          </a:xfrm>
          <a:prstGeom prst="ellipse">
            <a:avLst/>
          </a:prstGeom>
          <a:solidFill>
            <a:srgbClr val="FF6B6B">
              <a:alpha val="20000"/>
            </a:srgbClr>
          </a:solidFill>
          <a:ln cap="flat" cmpd="sng" w="12700">
            <a:solidFill>
              <a:srgbClr val="FF6B6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3364992" y="1097280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B6B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6B6B"/>
                </a:solidFill>
                <a:latin typeface="Calibri"/>
                <a:ea typeface="Calibri"/>
                <a:cs typeface="Calibri"/>
                <a:sym typeface="Calibri"/>
              </a:rPr>
              <a:t>✕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3886200" y="1014984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50"/>
              <a:buFont typeface="Calibri"/>
              <a:buNone/>
            </a:pPr>
            <a:r>
              <a:rPr b="1" i="0" lang="en-US" sz="13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No Structured Workflow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3886200" y="1325880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Idea submission &amp; approval done informally with no tracking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3218688" y="1741932"/>
            <a:ext cx="5742432" cy="71323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3218688" y="1741932"/>
            <a:ext cx="64008" cy="713232"/>
          </a:xfrm>
          <a:prstGeom prst="rect">
            <a:avLst/>
          </a:prstGeom>
          <a:solidFill>
            <a:srgbClr val="FF8C42"/>
          </a:solidFill>
          <a:ln cap="flat" cmpd="sng" w="12700">
            <a:solidFill>
              <a:srgbClr val="FF8C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"/>
          <p:cNvSpPr/>
          <p:nvPr/>
        </p:nvSpPr>
        <p:spPr>
          <a:xfrm>
            <a:off x="3364992" y="1879092"/>
            <a:ext cx="420624" cy="420624"/>
          </a:xfrm>
          <a:prstGeom prst="ellipse">
            <a:avLst/>
          </a:prstGeom>
          <a:solidFill>
            <a:srgbClr val="FF8C42">
              <a:alpha val="20000"/>
            </a:srgbClr>
          </a:solidFill>
          <a:ln cap="flat" cmpd="sng" w="12700">
            <a:solidFill>
              <a:srgbClr val="FF8C42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"/>
          <p:cNvSpPr/>
          <p:nvPr/>
        </p:nvSpPr>
        <p:spPr>
          <a:xfrm>
            <a:off x="3364992" y="1879092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8C42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8C42"/>
                </a:solidFill>
                <a:latin typeface="Calibri"/>
                <a:ea typeface="Calibri"/>
                <a:cs typeface="Calibri"/>
                <a:sym typeface="Calibri"/>
              </a:rPr>
              <a:t>✕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3886200" y="1796796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50"/>
              <a:buFont typeface="Calibri"/>
              <a:buNone/>
            </a:pPr>
            <a:r>
              <a:rPr b="1" i="0" lang="en-US" sz="13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Fragmented Communication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3886200" y="2107692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Students &amp; supervisors rely on informal emails and messages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3218688" y="2523744"/>
            <a:ext cx="5742432" cy="71323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3218688" y="2523744"/>
            <a:ext cx="64008" cy="713232"/>
          </a:xfrm>
          <a:prstGeom prst="rect">
            <a:avLst/>
          </a:prstGeom>
          <a:solidFill>
            <a:srgbClr val="FFB300"/>
          </a:solidFill>
          <a:ln cap="flat" cmpd="sng" w="12700">
            <a:solidFill>
              <a:srgbClr val="FFB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3364992" y="2660904"/>
            <a:ext cx="420624" cy="420624"/>
          </a:xfrm>
          <a:prstGeom prst="ellipse">
            <a:avLst/>
          </a:prstGeom>
          <a:solidFill>
            <a:srgbClr val="FFB300">
              <a:alpha val="20000"/>
            </a:srgbClr>
          </a:solidFill>
          <a:ln cap="flat" cmpd="sng" w="12700">
            <a:solidFill>
              <a:srgbClr val="FFB300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3364992" y="2660904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B30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B300"/>
                </a:solidFill>
                <a:latin typeface="Calibri"/>
                <a:ea typeface="Calibri"/>
                <a:cs typeface="Calibri"/>
                <a:sym typeface="Calibri"/>
              </a:rPr>
              <a:t>✕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3886200" y="2578608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50"/>
              <a:buFont typeface="Calibri"/>
              <a:buNone/>
            </a:pPr>
            <a:r>
              <a:rPr b="1" i="0" lang="en-US" sz="13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No Milestone Tracking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3886200" y="2889504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Project progress and deadlines are scattered and unmonitored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3218688" y="3305556"/>
            <a:ext cx="5742432" cy="71323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3218688" y="3305556"/>
            <a:ext cx="64008" cy="713232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6"/>
          <p:cNvSpPr/>
          <p:nvPr/>
        </p:nvSpPr>
        <p:spPr>
          <a:xfrm>
            <a:off x="3364992" y="3442716"/>
            <a:ext cx="420624" cy="420624"/>
          </a:xfrm>
          <a:prstGeom prst="ellipse">
            <a:avLst/>
          </a:prstGeom>
          <a:solidFill>
            <a:srgbClr val="13A8B8">
              <a:alpha val="20000"/>
            </a:srgbClr>
          </a:solidFill>
          <a:ln cap="flat" cmpd="sng" w="12700">
            <a:solidFill>
              <a:srgbClr val="13A8B8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"/>
          <p:cNvSpPr/>
          <p:nvPr/>
        </p:nvSpPr>
        <p:spPr>
          <a:xfrm>
            <a:off x="3364992" y="3442716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13A8B8"/>
                </a:solidFill>
                <a:latin typeface="Calibri"/>
                <a:ea typeface="Calibri"/>
                <a:cs typeface="Calibri"/>
                <a:sym typeface="Calibri"/>
              </a:rPr>
              <a:t>✕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3886200" y="3360420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50"/>
              <a:buFont typeface="Calibri"/>
              <a:buNone/>
            </a:pPr>
            <a:r>
              <a:rPr b="1" i="0" lang="en-US" sz="13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Examination Management Gap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3886200" y="3671316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No system for boards, attendance requests or exam scheduling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3218688" y="4087368"/>
            <a:ext cx="5742432" cy="71323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"/>
          <p:cNvSpPr/>
          <p:nvPr/>
        </p:nvSpPr>
        <p:spPr>
          <a:xfrm>
            <a:off x="3218688" y="4087368"/>
            <a:ext cx="64008" cy="713232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"/>
          <p:cNvSpPr/>
          <p:nvPr/>
        </p:nvSpPr>
        <p:spPr>
          <a:xfrm>
            <a:off x="3364992" y="4224528"/>
            <a:ext cx="420624" cy="420624"/>
          </a:xfrm>
          <a:prstGeom prst="ellipse">
            <a:avLst/>
          </a:prstGeom>
          <a:solidFill>
            <a:srgbClr val="00BCD4">
              <a:alpha val="20000"/>
            </a:srgbClr>
          </a:solidFill>
          <a:ln cap="flat" cmpd="sng" w="12700">
            <a:solidFill>
              <a:srgbClr val="00BCD4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3364992" y="4224528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✕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3886200" y="4142232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50"/>
              <a:buFont typeface="Calibri"/>
              <a:buNone/>
            </a:pPr>
            <a:r>
              <a:rPr b="1" i="0" lang="en-US" sz="13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No Public Research Portal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3886200" y="4453128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Departmental research output is invisible to the outside world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0" y="0"/>
            <a:ext cx="9150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7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Related Work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228600" y="530352"/>
            <a:ext cx="77724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Arial"/>
                <a:ea typeface="Arial"/>
                <a:cs typeface="Arial"/>
                <a:sym typeface="Arial"/>
              </a:rPr>
              <a:t>Existing tools &amp; platforms — what they offer and where they fall short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164592" y="914400"/>
            <a:ext cx="8814900" cy="274200"/>
          </a:xfrm>
          <a:prstGeom prst="rect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"/>
          <p:cNvSpPr/>
          <p:nvPr/>
        </p:nvSpPr>
        <p:spPr>
          <a:xfrm>
            <a:off x="256032" y="914400"/>
            <a:ext cx="4572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📌  Existing Tools Analyzed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6217920" y="969264"/>
            <a:ext cx="128100" cy="128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6217920" y="969264"/>
            <a:ext cx="128100" cy="128100"/>
          </a:xfrm>
          <a:prstGeom prst="rect">
            <a:avLst/>
          </a:prstGeom>
          <a:solidFill>
            <a:srgbClr val="EAFAF1"/>
          </a:solidFill>
          <a:ln cap="flat" cmpd="sng" w="9525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6391656" y="960120"/>
            <a:ext cx="10059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750"/>
              <a:buFont typeface="Arial"/>
              <a:buNone/>
            </a:pPr>
            <a:r>
              <a:rPr b="1" i="0" lang="en-US" sz="850" u="none" cap="none" strike="noStrike">
                <a:solidFill>
                  <a:srgbClr val="80DEEA"/>
                </a:solidFill>
              </a:rPr>
              <a:t>What it does</a:t>
            </a:r>
            <a:endParaRPr b="1" i="0" sz="850" u="none" cap="none" strike="noStrike">
              <a:solidFill>
                <a:schemeClr val="dk1"/>
              </a:solidFill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7498080" y="969264"/>
            <a:ext cx="128100" cy="128100"/>
          </a:xfrm>
          <a:prstGeom prst="rect">
            <a:avLst/>
          </a:prstGeom>
          <a:solidFill>
            <a:srgbClr val="FDECEA"/>
          </a:solidFill>
          <a:ln cap="flat" cmpd="sng" w="9525">
            <a:solidFill>
              <a:srgbClr val="E74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"/>
          <p:cNvSpPr/>
          <p:nvPr/>
        </p:nvSpPr>
        <p:spPr>
          <a:xfrm>
            <a:off x="7671816" y="960120"/>
            <a:ext cx="11886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750"/>
              <a:buFont typeface="Arial"/>
              <a:buNone/>
            </a:pPr>
            <a:r>
              <a:rPr b="1" i="0" lang="en-US" sz="850" u="none" cap="none" strike="noStrike">
                <a:solidFill>
                  <a:srgbClr val="80DEEA"/>
                </a:solidFill>
              </a:rPr>
              <a:t>Gap / Limitation</a:t>
            </a:r>
            <a:endParaRPr b="1" i="0" sz="850" u="none" cap="none" strike="noStrike">
              <a:solidFill>
                <a:schemeClr val="dk1"/>
              </a:solidFill>
            </a:endParaRPr>
          </a:p>
        </p:txBody>
      </p:sp>
      <p:sp>
        <p:nvSpPr>
          <p:cNvPr id="227" name="Google Shape;227;p7"/>
          <p:cNvSpPr/>
          <p:nvPr/>
        </p:nvSpPr>
        <p:spPr>
          <a:xfrm>
            <a:off x="164600" y="1261875"/>
            <a:ext cx="2871300" cy="139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64600" y="1261875"/>
            <a:ext cx="36600" cy="1392300"/>
          </a:xfrm>
          <a:prstGeom prst="rect">
            <a:avLst/>
          </a:prstGeom>
          <a:solidFill>
            <a:srgbClr val="24292E"/>
          </a:solidFill>
          <a:ln cap="flat" cmpd="sng" w="12700">
            <a:solidFill>
              <a:srgbClr val="2429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7"/>
          <p:cNvSpPr/>
          <p:nvPr/>
        </p:nvSpPr>
        <p:spPr>
          <a:xfrm>
            <a:off x="164600" y="1261875"/>
            <a:ext cx="2871300" cy="39300"/>
          </a:xfrm>
          <a:prstGeom prst="rect">
            <a:avLst/>
          </a:prstGeom>
          <a:solidFill>
            <a:srgbClr val="24292E"/>
          </a:solidFill>
          <a:ln cap="flat" cmpd="sng" w="12700">
            <a:solidFill>
              <a:srgbClr val="2429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7"/>
          <p:cNvSpPr/>
          <p:nvPr/>
        </p:nvSpPr>
        <p:spPr>
          <a:xfrm>
            <a:off x="274328" y="1320708"/>
            <a:ext cx="2011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🐙  GitHub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274328" y="1614870"/>
            <a:ext cx="2670000" cy="176700"/>
          </a:xfrm>
          <a:prstGeom prst="roundRect">
            <a:avLst>
              <a:gd fmla="val 22222" name="adj"/>
            </a:avLst>
          </a:prstGeom>
          <a:solidFill>
            <a:srgbClr val="EEF6F8"/>
          </a:solidFill>
          <a:ln cap="flat" cmpd="sng" w="9525">
            <a:solidFill>
              <a:srgbClr val="D0DC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7"/>
          <p:cNvSpPr/>
          <p:nvPr/>
        </p:nvSpPr>
        <p:spPr>
          <a:xfrm>
            <a:off x="310904" y="1614870"/>
            <a:ext cx="26151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750"/>
              <a:buFont typeface="Arial"/>
              <a:buNone/>
            </a:pPr>
            <a:r>
              <a:rPr b="0" i="1" lang="en-US" sz="850" u="none" cap="none" strike="noStrike">
                <a:solidFill>
                  <a:srgbClr val="3D6070"/>
                </a:solidFill>
                <a:latin typeface="Arial"/>
                <a:ea typeface="Arial"/>
                <a:cs typeface="Arial"/>
                <a:sym typeface="Arial"/>
              </a:rPr>
              <a:t>Version Control &amp; Project Boards</a:t>
            </a:r>
            <a:endParaRPr b="0" i="0" sz="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"/>
          <p:cNvSpPr/>
          <p:nvPr/>
        </p:nvSpPr>
        <p:spPr>
          <a:xfrm>
            <a:off x="219464" y="1830588"/>
            <a:ext cx="2816400" cy="352800"/>
          </a:xfrm>
          <a:prstGeom prst="rect">
            <a:avLst/>
          </a:prstGeom>
          <a:solidFill>
            <a:srgbClr val="EAFAF1"/>
          </a:solidFill>
          <a:ln cap="flat" cmpd="sng" w="9525">
            <a:solidFill>
              <a:srgbClr val="D0ED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7"/>
          <p:cNvSpPr/>
          <p:nvPr/>
        </p:nvSpPr>
        <p:spPr>
          <a:xfrm>
            <a:off x="219464" y="1830588"/>
            <a:ext cx="36600" cy="352800"/>
          </a:xfrm>
          <a:prstGeom prst="rect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7"/>
          <p:cNvSpPr/>
          <p:nvPr/>
        </p:nvSpPr>
        <p:spPr>
          <a:xfrm>
            <a:off x="292616" y="1830588"/>
            <a:ext cx="26700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5E35"/>
              </a:buClr>
              <a:buSzPts val="750"/>
              <a:buFont typeface="Arial"/>
              <a:buNone/>
            </a:pPr>
            <a:r>
              <a:rPr b="0" i="0" lang="en-US" sz="750" u="none" cap="none" strike="noStrike">
                <a:solidFill>
                  <a:srgbClr val="1A5E35"/>
                </a:solidFill>
                <a:latin typeface="Arial"/>
                <a:ea typeface="Arial"/>
                <a:cs typeface="Arial"/>
                <a:sym typeface="Arial"/>
              </a:rPr>
              <a:t>Code hosting, issue tracking, project kanban boards, pull requests and team collaboration for software development.</a:t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219464" y="2212999"/>
            <a:ext cx="2816400" cy="411900"/>
          </a:xfrm>
          <a:prstGeom prst="rect">
            <a:avLst/>
          </a:prstGeom>
          <a:solidFill>
            <a:srgbClr val="FDECEA"/>
          </a:solidFill>
          <a:ln cap="flat" cmpd="sng" w="9525">
            <a:solidFill>
              <a:srgbClr val="F5C6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219464" y="2212999"/>
            <a:ext cx="36600" cy="411900"/>
          </a:xfrm>
          <a:prstGeom prst="rect">
            <a:avLst/>
          </a:prstGeom>
          <a:solidFill>
            <a:srgbClr val="E74C3C"/>
          </a:solidFill>
          <a:ln cap="flat" cmpd="sng" w="12700">
            <a:solidFill>
              <a:srgbClr val="E74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7"/>
          <p:cNvSpPr/>
          <p:nvPr/>
        </p:nvSpPr>
        <p:spPr>
          <a:xfrm>
            <a:off x="292616" y="2212999"/>
            <a:ext cx="26700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2B21"/>
              </a:buClr>
              <a:buSzPts val="750"/>
              <a:buFont typeface="Arial"/>
              <a:buNone/>
            </a:pPr>
            <a:r>
              <a:rPr b="0" i="0" lang="en-US" sz="750" u="none" cap="none" strike="noStrike">
                <a:solidFill>
                  <a:srgbClr val="922B21"/>
                </a:solidFill>
                <a:latin typeface="Arial"/>
                <a:ea typeface="Arial"/>
                <a:cs typeface="Arial"/>
                <a:sym typeface="Arial"/>
              </a:rPr>
              <a:t>✕  No academic supervision model. No idea approval workflow, exam board management, milestone evaluation or result declaration.</a:t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3099825" y="1261875"/>
            <a:ext cx="2871300" cy="139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7"/>
          <p:cNvSpPr/>
          <p:nvPr/>
        </p:nvSpPr>
        <p:spPr>
          <a:xfrm>
            <a:off x="3099825" y="1261875"/>
            <a:ext cx="36600" cy="1392300"/>
          </a:xfrm>
          <a:prstGeom prst="rect">
            <a:avLst/>
          </a:prstGeom>
          <a:solidFill>
            <a:srgbClr val="0052CC"/>
          </a:solidFill>
          <a:ln cap="flat" cmpd="sng" w="12700">
            <a:solidFill>
              <a:srgbClr val="005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7"/>
          <p:cNvSpPr/>
          <p:nvPr/>
        </p:nvSpPr>
        <p:spPr>
          <a:xfrm>
            <a:off x="3099825" y="1261875"/>
            <a:ext cx="2871300" cy="39300"/>
          </a:xfrm>
          <a:prstGeom prst="rect">
            <a:avLst/>
          </a:prstGeom>
          <a:solidFill>
            <a:srgbClr val="0052CC"/>
          </a:solidFill>
          <a:ln cap="flat" cmpd="sng" w="12700">
            <a:solidFill>
              <a:srgbClr val="005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7"/>
          <p:cNvSpPr/>
          <p:nvPr/>
        </p:nvSpPr>
        <p:spPr>
          <a:xfrm>
            <a:off x="3209553" y="1320708"/>
            <a:ext cx="2011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CC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52CC"/>
                </a:solidFill>
                <a:latin typeface="Arial"/>
                <a:ea typeface="Arial"/>
                <a:cs typeface="Arial"/>
                <a:sym typeface="Arial"/>
              </a:rPr>
              <a:t>🔷  Jira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3209553" y="1614870"/>
            <a:ext cx="2670000" cy="176700"/>
          </a:xfrm>
          <a:prstGeom prst="roundRect">
            <a:avLst>
              <a:gd fmla="val 22222" name="adj"/>
            </a:avLst>
          </a:prstGeom>
          <a:solidFill>
            <a:srgbClr val="EEF6F8"/>
          </a:solidFill>
          <a:ln cap="flat" cmpd="sng" w="9525">
            <a:solidFill>
              <a:srgbClr val="D0DC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7"/>
          <p:cNvSpPr/>
          <p:nvPr/>
        </p:nvSpPr>
        <p:spPr>
          <a:xfrm>
            <a:off x="3246129" y="1614870"/>
            <a:ext cx="26151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750"/>
              <a:buFont typeface="Arial"/>
              <a:buNone/>
            </a:pPr>
            <a:r>
              <a:rPr b="0" i="1" lang="en-US" sz="850" u="none" cap="none" strike="noStrike">
                <a:solidFill>
                  <a:srgbClr val="3D6070"/>
                </a:solidFill>
                <a:latin typeface="Arial"/>
                <a:ea typeface="Arial"/>
                <a:cs typeface="Arial"/>
                <a:sym typeface="Arial"/>
              </a:rPr>
              <a:t>Project &amp; Task Management</a:t>
            </a:r>
            <a:endParaRPr b="0" i="0" sz="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3154689" y="1830588"/>
            <a:ext cx="2816400" cy="352800"/>
          </a:xfrm>
          <a:prstGeom prst="rect">
            <a:avLst/>
          </a:prstGeom>
          <a:solidFill>
            <a:srgbClr val="EAFAF1"/>
          </a:solidFill>
          <a:ln cap="flat" cmpd="sng" w="9525">
            <a:solidFill>
              <a:srgbClr val="D0ED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7"/>
          <p:cNvSpPr/>
          <p:nvPr/>
        </p:nvSpPr>
        <p:spPr>
          <a:xfrm>
            <a:off x="3154689" y="1830588"/>
            <a:ext cx="36600" cy="352800"/>
          </a:xfrm>
          <a:prstGeom prst="rect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7"/>
          <p:cNvSpPr/>
          <p:nvPr/>
        </p:nvSpPr>
        <p:spPr>
          <a:xfrm>
            <a:off x="3227841" y="1830588"/>
            <a:ext cx="26700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5E35"/>
              </a:buClr>
              <a:buSzPts val="750"/>
              <a:buFont typeface="Arial"/>
              <a:buNone/>
            </a:pPr>
            <a:r>
              <a:rPr b="0" i="0" lang="en-US" sz="750" u="none" cap="none" strike="noStrike">
                <a:solidFill>
                  <a:srgbClr val="1A5E35"/>
                </a:solidFill>
                <a:latin typeface="Arial"/>
                <a:ea typeface="Arial"/>
                <a:cs typeface="Arial"/>
                <a:sym typeface="Arial"/>
              </a:rPr>
              <a:t>Sprint planning, task tracking, backlog management, bug tracking and workflow automation for software teams.</a:t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3154689" y="2212999"/>
            <a:ext cx="2816400" cy="411900"/>
          </a:xfrm>
          <a:prstGeom prst="rect">
            <a:avLst/>
          </a:prstGeom>
          <a:solidFill>
            <a:srgbClr val="FDECEA"/>
          </a:solidFill>
          <a:ln cap="flat" cmpd="sng" w="9525">
            <a:solidFill>
              <a:srgbClr val="F5C6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7"/>
          <p:cNvSpPr/>
          <p:nvPr/>
        </p:nvSpPr>
        <p:spPr>
          <a:xfrm>
            <a:off x="3154689" y="2212999"/>
            <a:ext cx="36600" cy="411900"/>
          </a:xfrm>
          <a:prstGeom prst="rect">
            <a:avLst/>
          </a:prstGeom>
          <a:solidFill>
            <a:srgbClr val="E74C3C"/>
          </a:solidFill>
          <a:ln cap="flat" cmpd="sng" w="12700">
            <a:solidFill>
              <a:srgbClr val="E74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7"/>
          <p:cNvSpPr/>
          <p:nvPr/>
        </p:nvSpPr>
        <p:spPr>
          <a:xfrm>
            <a:off x="3227841" y="2212999"/>
            <a:ext cx="26700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2B21"/>
              </a:buClr>
              <a:buSzPts val="750"/>
              <a:buFont typeface="Arial"/>
              <a:buNone/>
            </a:pPr>
            <a:r>
              <a:rPr b="0" i="0" lang="en-US" sz="750" u="none" cap="none" strike="noStrike">
                <a:solidFill>
                  <a:srgbClr val="922B21"/>
                </a:solidFill>
                <a:latin typeface="Arial"/>
                <a:ea typeface="Arial"/>
                <a:cs typeface="Arial"/>
                <a:sym typeface="Arial"/>
              </a:rPr>
              <a:t>✕  No academic role differentiation. No supervisor-student relationship, attendance approval, board evaluation or thesis workflow.</a:t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6035049" y="1261875"/>
            <a:ext cx="2871300" cy="139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7"/>
          <p:cNvSpPr/>
          <p:nvPr/>
        </p:nvSpPr>
        <p:spPr>
          <a:xfrm>
            <a:off x="6035050" y="1261875"/>
            <a:ext cx="36600" cy="1392300"/>
          </a:xfrm>
          <a:prstGeom prst="rect">
            <a:avLst/>
          </a:prstGeom>
          <a:solidFill>
            <a:srgbClr val="0079BF"/>
          </a:solidFill>
          <a:ln cap="flat" cmpd="sng" w="12700">
            <a:solidFill>
              <a:srgbClr val="007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7"/>
          <p:cNvSpPr/>
          <p:nvPr/>
        </p:nvSpPr>
        <p:spPr>
          <a:xfrm>
            <a:off x="6035049" y="1261875"/>
            <a:ext cx="2871300" cy="39300"/>
          </a:xfrm>
          <a:prstGeom prst="rect">
            <a:avLst/>
          </a:prstGeom>
          <a:solidFill>
            <a:srgbClr val="0079BF"/>
          </a:solidFill>
          <a:ln cap="flat" cmpd="sng" w="12700">
            <a:solidFill>
              <a:srgbClr val="007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7"/>
          <p:cNvSpPr/>
          <p:nvPr/>
        </p:nvSpPr>
        <p:spPr>
          <a:xfrm>
            <a:off x="6144777" y="1320708"/>
            <a:ext cx="2011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79BF"/>
                </a:solidFill>
                <a:latin typeface="Arial"/>
                <a:ea typeface="Arial"/>
                <a:cs typeface="Arial"/>
                <a:sym typeface="Arial"/>
              </a:rPr>
              <a:t>📋  Trello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6144777" y="1614870"/>
            <a:ext cx="2670000" cy="176700"/>
          </a:xfrm>
          <a:prstGeom prst="roundRect">
            <a:avLst>
              <a:gd fmla="val 22222" name="adj"/>
            </a:avLst>
          </a:prstGeom>
          <a:solidFill>
            <a:srgbClr val="EEF6F8"/>
          </a:solidFill>
          <a:ln cap="flat" cmpd="sng" w="9525">
            <a:solidFill>
              <a:srgbClr val="D0DC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7"/>
          <p:cNvSpPr/>
          <p:nvPr/>
        </p:nvSpPr>
        <p:spPr>
          <a:xfrm>
            <a:off x="6181353" y="1614870"/>
            <a:ext cx="26151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750"/>
              <a:buFont typeface="Arial"/>
              <a:buNone/>
            </a:pPr>
            <a:r>
              <a:rPr b="0" i="1" lang="en-US" sz="850" u="none" cap="none" strike="noStrike">
                <a:solidFill>
                  <a:srgbClr val="3D6070"/>
                </a:solidFill>
                <a:latin typeface="Arial"/>
                <a:ea typeface="Arial"/>
                <a:cs typeface="Arial"/>
                <a:sym typeface="Arial"/>
              </a:rPr>
              <a:t> Board Tool</a:t>
            </a:r>
            <a:endParaRPr b="0" i="0" sz="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6089913" y="1830588"/>
            <a:ext cx="2816400" cy="352800"/>
          </a:xfrm>
          <a:prstGeom prst="rect">
            <a:avLst/>
          </a:prstGeom>
          <a:solidFill>
            <a:srgbClr val="EAFAF1"/>
          </a:solidFill>
          <a:ln cap="flat" cmpd="sng" w="9525">
            <a:solidFill>
              <a:srgbClr val="D0ED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7"/>
          <p:cNvSpPr/>
          <p:nvPr/>
        </p:nvSpPr>
        <p:spPr>
          <a:xfrm>
            <a:off x="6089913" y="1830588"/>
            <a:ext cx="36600" cy="352800"/>
          </a:xfrm>
          <a:prstGeom prst="rect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7"/>
          <p:cNvSpPr/>
          <p:nvPr/>
        </p:nvSpPr>
        <p:spPr>
          <a:xfrm>
            <a:off x="6163065" y="1830588"/>
            <a:ext cx="26700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5E35"/>
              </a:buClr>
              <a:buSzPts val="750"/>
              <a:buFont typeface="Arial"/>
              <a:buNone/>
            </a:pPr>
            <a:r>
              <a:rPr b="0" i="0" lang="en-US" sz="750" u="none" cap="none" strike="noStrike">
                <a:solidFill>
                  <a:srgbClr val="1A5E35"/>
                </a:solidFill>
                <a:latin typeface="Arial"/>
                <a:ea typeface="Arial"/>
                <a:cs typeface="Arial"/>
                <a:sym typeface="Arial"/>
              </a:rPr>
              <a:t>Visual boards, card-based task management, simple team collaboration and basic workflow tracking.</a:t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6089913" y="2212999"/>
            <a:ext cx="2816400" cy="411900"/>
          </a:xfrm>
          <a:prstGeom prst="rect">
            <a:avLst/>
          </a:prstGeom>
          <a:solidFill>
            <a:srgbClr val="FDECEA"/>
          </a:solidFill>
          <a:ln cap="flat" cmpd="sng" w="9525">
            <a:solidFill>
              <a:srgbClr val="F5C6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7"/>
          <p:cNvSpPr/>
          <p:nvPr/>
        </p:nvSpPr>
        <p:spPr>
          <a:xfrm>
            <a:off x="6089913" y="2212999"/>
            <a:ext cx="36600" cy="411900"/>
          </a:xfrm>
          <a:prstGeom prst="rect">
            <a:avLst/>
          </a:prstGeom>
          <a:solidFill>
            <a:srgbClr val="E74C3C"/>
          </a:solidFill>
          <a:ln cap="flat" cmpd="sng" w="12700">
            <a:solidFill>
              <a:srgbClr val="E74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7"/>
          <p:cNvSpPr/>
          <p:nvPr/>
        </p:nvSpPr>
        <p:spPr>
          <a:xfrm>
            <a:off x="6163065" y="2212999"/>
            <a:ext cx="26700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2B21"/>
              </a:buClr>
              <a:buSzPts val="750"/>
              <a:buFont typeface="Arial"/>
              <a:buNone/>
            </a:pPr>
            <a:r>
              <a:rPr b="0" i="0" lang="en-US" sz="750" u="none" cap="none" strike="noStrike">
                <a:solidFill>
                  <a:srgbClr val="922B21"/>
                </a:solidFill>
                <a:latin typeface="Arial"/>
                <a:ea typeface="Arial"/>
                <a:cs typeface="Arial"/>
                <a:sym typeface="Arial"/>
              </a:rPr>
              <a:t>✕  No structured approval chains. No user roles, no exam scheduling, no milestone deadlines, no evaluation or result system.</a:t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164600" y="2732685"/>
            <a:ext cx="2871300" cy="139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7"/>
          <p:cNvSpPr/>
          <p:nvPr/>
        </p:nvSpPr>
        <p:spPr>
          <a:xfrm>
            <a:off x="164600" y="2732675"/>
            <a:ext cx="36600" cy="1392300"/>
          </a:xfrm>
          <a:prstGeom prst="rect">
            <a:avLst/>
          </a:prstGeom>
          <a:solidFill>
            <a:srgbClr val="F7634D"/>
          </a:solidFill>
          <a:ln cap="flat" cmpd="sng" w="12700">
            <a:solidFill>
              <a:srgbClr val="F763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7"/>
          <p:cNvSpPr/>
          <p:nvPr/>
        </p:nvSpPr>
        <p:spPr>
          <a:xfrm>
            <a:off x="164600" y="2732685"/>
            <a:ext cx="2871300" cy="39300"/>
          </a:xfrm>
          <a:prstGeom prst="rect">
            <a:avLst/>
          </a:prstGeom>
          <a:solidFill>
            <a:srgbClr val="F7634D"/>
          </a:solidFill>
          <a:ln cap="flat" cmpd="sng" w="12700">
            <a:solidFill>
              <a:srgbClr val="F763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7"/>
          <p:cNvSpPr/>
          <p:nvPr/>
        </p:nvSpPr>
        <p:spPr>
          <a:xfrm>
            <a:off x="274328" y="2791517"/>
            <a:ext cx="2011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634D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7634D"/>
                </a:solidFill>
                <a:latin typeface="Arial"/>
                <a:ea typeface="Arial"/>
                <a:cs typeface="Arial"/>
                <a:sym typeface="Arial"/>
              </a:rPr>
              <a:t>🎓  Moodle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274328" y="3085679"/>
            <a:ext cx="2670000" cy="176700"/>
          </a:xfrm>
          <a:prstGeom prst="roundRect">
            <a:avLst>
              <a:gd fmla="val 22222" name="adj"/>
            </a:avLst>
          </a:prstGeom>
          <a:solidFill>
            <a:srgbClr val="EEF6F8"/>
          </a:solidFill>
          <a:ln cap="flat" cmpd="sng" w="9525">
            <a:solidFill>
              <a:srgbClr val="D0DC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7"/>
          <p:cNvSpPr/>
          <p:nvPr/>
        </p:nvSpPr>
        <p:spPr>
          <a:xfrm>
            <a:off x="310904" y="3085679"/>
            <a:ext cx="26151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750"/>
              <a:buFont typeface="Arial"/>
              <a:buNone/>
            </a:pPr>
            <a:r>
              <a:rPr b="0" i="1" lang="en-US" sz="850" u="none" cap="none" strike="noStrike">
                <a:solidFill>
                  <a:srgbClr val="3D6070"/>
                </a:solidFill>
                <a:latin typeface="Arial"/>
                <a:ea typeface="Arial"/>
                <a:cs typeface="Arial"/>
                <a:sym typeface="Arial"/>
              </a:rPr>
              <a:t>Learning Management System (LMS)</a:t>
            </a:r>
            <a:endParaRPr b="0" i="0" sz="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219464" y="3301398"/>
            <a:ext cx="2816400" cy="352800"/>
          </a:xfrm>
          <a:prstGeom prst="rect">
            <a:avLst/>
          </a:prstGeom>
          <a:solidFill>
            <a:srgbClr val="EAFAF1"/>
          </a:solidFill>
          <a:ln cap="flat" cmpd="sng" w="9525">
            <a:solidFill>
              <a:srgbClr val="D0ED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7"/>
          <p:cNvSpPr/>
          <p:nvPr/>
        </p:nvSpPr>
        <p:spPr>
          <a:xfrm>
            <a:off x="219464" y="3301398"/>
            <a:ext cx="36600" cy="352800"/>
          </a:xfrm>
          <a:prstGeom prst="rect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7"/>
          <p:cNvSpPr/>
          <p:nvPr/>
        </p:nvSpPr>
        <p:spPr>
          <a:xfrm>
            <a:off x="292616" y="3301398"/>
            <a:ext cx="26700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5E35"/>
              </a:buClr>
              <a:buSzPts val="750"/>
              <a:buFont typeface="Arial"/>
              <a:buNone/>
            </a:pPr>
            <a:r>
              <a:rPr b="0" i="0" lang="en-US" sz="750" u="none" cap="none" strike="noStrike">
                <a:solidFill>
                  <a:srgbClr val="1A5E35"/>
                </a:solidFill>
                <a:latin typeface="Arial"/>
                <a:ea typeface="Arial"/>
                <a:cs typeface="Arial"/>
                <a:sym typeface="Arial"/>
              </a:rPr>
              <a:t>Course management, assignment submission, grade recording and student-teacher interaction within a course context.</a:t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219464" y="3683809"/>
            <a:ext cx="2816400" cy="411900"/>
          </a:xfrm>
          <a:prstGeom prst="rect">
            <a:avLst/>
          </a:prstGeom>
          <a:solidFill>
            <a:srgbClr val="FDECEA"/>
          </a:solidFill>
          <a:ln cap="flat" cmpd="sng" w="9525">
            <a:solidFill>
              <a:srgbClr val="F5C6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7"/>
          <p:cNvSpPr/>
          <p:nvPr/>
        </p:nvSpPr>
        <p:spPr>
          <a:xfrm>
            <a:off x="219464" y="3683809"/>
            <a:ext cx="36600" cy="411900"/>
          </a:xfrm>
          <a:prstGeom prst="rect">
            <a:avLst/>
          </a:prstGeom>
          <a:solidFill>
            <a:srgbClr val="E74C3C"/>
          </a:solidFill>
          <a:ln cap="flat" cmpd="sng" w="12700">
            <a:solidFill>
              <a:srgbClr val="E74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7"/>
          <p:cNvSpPr/>
          <p:nvPr/>
        </p:nvSpPr>
        <p:spPr>
          <a:xfrm>
            <a:off x="292616" y="3683809"/>
            <a:ext cx="26700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2B21"/>
              </a:buClr>
              <a:buSzPts val="750"/>
              <a:buFont typeface="Arial"/>
              <a:buNone/>
            </a:pPr>
            <a:r>
              <a:rPr b="0" i="0" lang="en-US" sz="750" u="none" cap="none" strike="noStrike">
                <a:solidFill>
                  <a:srgbClr val="922B21"/>
                </a:solidFill>
                <a:latin typeface="Arial"/>
                <a:ea typeface="Arial"/>
                <a:cs typeface="Arial"/>
                <a:sym typeface="Arial"/>
              </a:rPr>
              <a:t>✕  Designed for courses, not projects. No thesis supervision flow, milestone tracking, board management or exam scheduling.</a:t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7"/>
          <p:cNvSpPr/>
          <p:nvPr/>
        </p:nvSpPr>
        <p:spPr>
          <a:xfrm>
            <a:off x="3099825" y="2732685"/>
            <a:ext cx="2871300" cy="139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7"/>
          <p:cNvSpPr/>
          <p:nvPr/>
        </p:nvSpPr>
        <p:spPr>
          <a:xfrm>
            <a:off x="3099825" y="2732675"/>
            <a:ext cx="36600" cy="1392300"/>
          </a:xfrm>
          <a:prstGeom prst="rect">
            <a:avLst/>
          </a:prstGeom>
          <a:solidFill>
            <a:srgbClr val="34A853"/>
          </a:solidFill>
          <a:ln cap="flat" cmpd="sng" w="12700">
            <a:solidFill>
              <a:srgbClr val="34A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7"/>
          <p:cNvSpPr/>
          <p:nvPr/>
        </p:nvSpPr>
        <p:spPr>
          <a:xfrm>
            <a:off x="3099825" y="2732685"/>
            <a:ext cx="2871300" cy="39300"/>
          </a:xfrm>
          <a:prstGeom prst="rect">
            <a:avLst/>
          </a:prstGeom>
          <a:solidFill>
            <a:srgbClr val="34A853"/>
          </a:solidFill>
          <a:ln cap="flat" cmpd="sng" w="12700">
            <a:solidFill>
              <a:srgbClr val="34A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7"/>
          <p:cNvSpPr/>
          <p:nvPr/>
        </p:nvSpPr>
        <p:spPr>
          <a:xfrm>
            <a:off x="3209553" y="2791517"/>
            <a:ext cx="2011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4A85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4A853"/>
                </a:solidFill>
                <a:latin typeface="Arial"/>
                <a:ea typeface="Arial"/>
                <a:cs typeface="Arial"/>
                <a:sym typeface="Arial"/>
              </a:rPr>
              <a:t>🖥️  Google Classroom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3209553" y="3085679"/>
            <a:ext cx="2670000" cy="176700"/>
          </a:xfrm>
          <a:prstGeom prst="roundRect">
            <a:avLst>
              <a:gd fmla="val 22222" name="adj"/>
            </a:avLst>
          </a:prstGeom>
          <a:solidFill>
            <a:srgbClr val="EEF6F8"/>
          </a:solidFill>
          <a:ln cap="flat" cmpd="sng" w="9525">
            <a:solidFill>
              <a:srgbClr val="D0DC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7"/>
          <p:cNvSpPr/>
          <p:nvPr/>
        </p:nvSpPr>
        <p:spPr>
          <a:xfrm>
            <a:off x="3246129" y="3085679"/>
            <a:ext cx="26151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750"/>
              <a:buFont typeface="Arial"/>
              <a:buNone/>
            </a:pPr>
            <a:r>
              <a:rPr b="0" i="1" lang="en-US" sz="750" u="none" cap="none" strike="noStrike">
                <a:solidFill>
                  <a:srgbClr val="3D6070"/>
                </a:solidFill>
                <a:latin typeface="Arial"/>
                <a:ea typeface="Arial"/>
                <a:cs typeface="Arial"/>
                <a:sym typeface="Arial"/>
              </a:rPr>
              <a:t>Assignment &amp; Course Management</a:t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3154689" y="3301398"/>
            <a:ext cx="2816400" cy="352800"/>
          </a:xfrm>
          <a:prstGeom prst="rect">
            <a:avLst/>
          </a:prstGeom>
          <a:solidFill>
            <a:srgbClr val="EAFAF1"/>
          </a:solidFill>
          <a:ln cap="flat" cmpd="sng" w="9525">
            <a:solidFill>
              <a:srgbClr val="D0ED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7"/>
          <p:cNvSpPr/>
          <p:nvPr/>
        </p:nvSpPr>
        <p:spPr>
          <a:xfrm>
            <a:off x="3154689" y="3301398"/>
            <a:ext cx="36600" cy="352800"/>
          </a:xfrm>
          <a:prstGeom prst="rect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7"/>
          <p:cNvSpPr/>
          <p:nvPr/>
        </p:nvSpPr>
        <p:spPr>
          <a:xfrm>
            <a:off x="3227841" y="3301398"/>
            <a:ext cx="26700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5E35"/>
              </a:buClr>
              <a:buSzPts val="750"/>
              <a:buFont typeface="Arial"/>
              <a:buNone/>
            </a:pPr>
            <a:r>
              <a:rPr b="0" i="0" lang="en-US" sz="750" u="none" cap="none" strike="noStrike">
                <a:solidFill>
                  <a:srgbClr val="1A5E35"/>
                </a:solidFill>
                <a:latin typeface="Arial"/>
                <a:ea typeface="Arial"/>
                <a:cs typeface="Arial"/>
                <a:sym typeface="Arial"/>
              </a:rPr>
              <a:t>Assignment creation, submission, grading and class-level announcements for teacher-student interaction.</a:t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3154689" y="3683809"/>
            <a:ext cx="2816400" cy="411900"/>
          </a:xfrm>
          <a:prstGeom prst="rect">
            <a:avLst/>
          </a:prstGeom>
          <a:solidFill>
            <a:srgbClr val="FDECEA"/>
          </a:solidFill>
          <a:ln cap="flat" cmpd="sng" w="9525">
            <a:solidFill>
              <a:srgbClr val="F5C6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"/>
          <p:cNvSpPr/>
          <p:nvPr/>
        </p:nvSpPr>
        <p:spPr>
          <a:xfrm>
            <a:off x="3154689" y="3683809"/>
            <a:ext cx="36600" cy="411900"/>
          </a:xfrm>
          <a:prstGeom prst="rect">
            <a:avLst/>
          </a:prstGeom>
          <a:solidFill>
            <a:srgbClr val="E74C3C"/>
          </a:solidFill>
          <a:ln cap="flat" cmpd="sng" w="12700">
            <a:solidFill>
              <a:srgbClr val="E74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7"/>
          <p:cNvSpPr/>
          <p:nvPr/>
        </p:nvSpPr>
        <p:spPr>
          <a:xfrm>
            <a:off x="3227841" y="3683809"/>
            <a:ext cx="26700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2B21"/>
              </a:buClr>
              <a:buSzPts val="750"/>
              <a:buFont typeface="Arial"/>
              <a:buNone/>
            </a:pPr>
            <a:r>
              <a:rPr b="0" i="0" lang="en-US" sz="750" u="none" cap="none" strike="noStrike">
                <a:solidFill>
                  <a:srgbClr val="922B21"/>
                </a:solidFill>
                <a:latin typeface="Arial"/>
                <a:ea typeface="Arial"/>
                <a:cs typeface="Arial"/>
                <a:sym typeface="Arial"/>
              </a:rPr>
              <a:t>✕  No multi-stage project lifecycle. No idea approval, milestone tracking, board creation or public research portal.</a:t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6035049" y="2732685"/>
            <a:ext cx="2871300" cy="139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6035050" y="2732675"/>
            <a:ext cx="36600" cy="1392300"/>
          </a:xfrm>
          <a:prstGeom prst="rect">
            <a:avLst/>
          </a:prstGeom>
          <a:solidFill>
            <a:srgbClr val="6264A7"/>
          </a:solidFill>
          <a:ln cap="flat" cmpd="sng" w="12700">
            <a:solidFill>
              <a:srgbClr val="6264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6035049" y="2732685"/>
            <a:ext cx="2871300" cy="39300"/>
          </a:xfrm>
          <a:prstGeom prst="rect">
            <a:avLst/>
          </a:prstGeom>
          <a:solidFill>
            <a:srgbClr val="6264A7"/>
          </a:solidFill>
          <a:ln cap="flat" cmpd="sng" w="12700">
            <a:solidFill>
              <a:srgbClr val="6264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7"/>
          <p:cNvSpPr/>
          <p:nvPr/>
        </p:nvSpPr>
        <p:spPr>
          <a:xfrm>
            <a:off x="6144777" y="2791517"/>
            <a:ext cx="2011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264A7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6264A7"/>
                </a:solidFill>
                <a:latin typeface="Arial"/>
                <a:ea typeface="Arial"/>
                <a:cs typeface="Arial"/>
                <a:sym typeface="Arial"/>
              </a:rPr>
              <a:t>💬  Microsoft Teams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>
            <a:off x="6144777" y="3085679"/>
            <a:ext cx="2670000" cy="176700"/>
          </a:xfrm>
          <a:prstGeom prst="roundRect">
            <a:avLst>
              <a:gd fmla="val 22222" name="adj"/>
            </a:avLst>
          </a:prstGeom>
          <a:solidFill>
            <a:srgbClr val="EEF6F8"/>
          </a:solidFill>
          <a:ln cap="flat" cmpd="sng" w="9525">
            <a:solidFill>
              <a:srgbClr val="D0DC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7"/>
          <p:cNvSpPr/>
          <p:nvPr/>
        </p:nvSpPr>
        <p:spPr>
          <a:xfrm>
            <a:off x="6181353" y="3085679"/>
            <a:ext cx="26151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750"/>
              <a:buFont typeface="Arial"/>
              <a:buNone/>
            </a:pPr>
            <a:r>
              <a:rPr b="0" i="1" lang="en-US" sz="850" u="none" cap="none" strike="noStrike">
                <a:solidFill>
                  <a:srgbClr val="3D6070"/>
                </a:solidFill>
                <a:latin typeface="Arial"/>
                <a:ea typeface="Arial"/>
                <a:cs typeface="Arial"/>
                <a:sym typeface="Arial"/>
              </a:rPr>
              <a:t>Communication &amp; Collaboration</a:t>
            </a:r>
            <a:endParaRPr b="0" i="0" sz="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6089913" y="3301398"/>
            <a:ext cx="2816400" cy="352800"/>
          </a:xfrm>
          <a:prstGeom prst="rect">
            <a:avLst/>
          </a:prstGeom>
          <a:solidFill>
            <a:srgbClr val="EAFAF1"/>
          </a:solidFill>
          <a:ln cap="flat" cmpd="sng" w="9525">
            <a:solidFill>
              <a:srgbClr val="D0ED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7"/>
          <p:cNvSpPr/>
          <p:nvPr/>
        </p:nvSpPr>
        <p:spPr>
          <a:xfrm>
            <a:off x="6089913" y="3301398"/>
            <a:ext cx="36600" cy="352800"/>
          </a:xfrm>
          <a:prstGeom prst="rect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7"/>
          <p:cNvSpPr/>
          <p:nvPr/>
        </p:nvSpPr>
        <p:spPr>
          <a:xfrm>
            <a:off x="6163065" y="3301398"/>
            <a:ext cx="26700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5E35"/>
              </a:buClr>
              <a:buSzPts val="750"/>
              <a:buFont typeface="Arial"/>
              <a:buNone/>
            </a:pPr>
            <a:r>
              <a:rPr b="0" i="0" lang="en-US" sz="750" u="none" cap="none" strike="noStrike">
                <a:solidFill>
                  <a:srgbClr val="1A5E35"/>
                </a:solidFill>
                <a:latin typeface="Arial"/>
                <a:ea typeface="Arial"/>
                <a:cs typeface="Arial"/>
                <a:sym typeface="Arial"/>
              </a:rPr>
              <a:t>Team messaging, video conferencing, file sharing and integrations for organizational communication and collaboration.</a:t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6089913" y="3683809"/>
            <a:ext cx="2816400" cy="411900"/>
          </a:xfrm>
          <a:prstGeom prst="rect">
            <a:avLst/>
          </a:prstGeom>
          <a:solidFill>
            <a:srgbClr val="FDECEA"/>
          </a:solidFill>
          <a:ln cap="flat" cmpd="sng" w="9525">
            <a:solidFill>
              <a:srgbClr val="F5C6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7"/>
          <p:cNvSpPr/>
          <p:nvPr/>
        </p:nvSpPr>
        <p:spPr>
          <a:xfrm>
            <a:off x="6089913" y="3683809"/>
            <a:ext cx="36600" cy="411900"/>
          </a:xfrm>
          <a:prstGeom prst="rect">
            <a:avLst/>
          </a:prstGeom>
          <a:solidFill>
            <a:srgbClr val="E74C3C"/>
          </a:solidFill>
          <a:ln cap="flat" cmpd="sng" w="12700">
            <a:solidFill>
              <a:srgbClr val="E74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7"/>
          <p:cNvSpPr/>
          <p:nvPr/>
        </p:nvSpPr>
        <p:spPr>
          <a:xfrm>
            <a:off x="6163065" y="3683809"/>
            <a:ext cx="26700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2B21"/>
              </a:buClr>
              <a:buSzPts val="750"/>
              <a:buFont typeface="Arial"/>
              <a:buNone/>
            </a:pPr>
            <a:r>
              <a:rPr b="0" i="0" lang="en-US" sz="750" u="none" cap="none" strike="noStrike">
                <a:solidFill>
                  <a:srgbClr val="922B21"/>
                </a:solidFill>
                <a:latin typeface="Arial"/>
                <a:ea typeface="Arial"/>
                <a:cs typeface="Arial"/>
                <a:sym typeface="Arial"/>
              </a:rPr>
              <a:t>✕  Communication only — no structured workflow. No approval chains, evaluation system, exam board or audit trail.</a:t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164592" y="4275473"/>
            <a:ext cx="8814900" cy="8046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7"/>
          <p:cNvSpPr/>
          <p:nvPr/>
        </p:nvSpPr>
        <p:spPr>
          <a:xfrm>
            <a:off x="164592" y="4226487"/>
            <a:ext cx="8814900" cy="456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7"/>
          <p:cNvSpPr/>
          <p:nvPr/>
        </p:nvSpPr>
        <p:spPr>
          <a:xfrm>
            <a:off x="274320" y="4519749"/>
            <a:ext cx="1097400" cy="274200"/>
          </a:xfrm>
          <a:prstGeom prst="roundRect">
            <a:avLst>
              <a:gd fmla="val 13333" name="adj"/>
            </a:avLst>
          </a:prstGeom>
          <a:solidFill>
            <a:srgbClr val="00BCD4">
              <a:alpha val="80000"/>
            </a:srgbClr>
          </a:solidFill>
          <a:ln cap="flat" cmpd="sng" w="12700">
            <a:solidFill>
              <a:srgbClr val="00BCD4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7"/>
          <p:cNvSpPr/>
          <p:nvPr/>
        </p:nvSpPr>
        <p:spPr>
          <a:xfrm>
            <a:off x="274320" y="4519749"/>
            <a:ext cx="1097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b="1" i="0" lang="en-US" sz="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Gap Found:</a:t>
            </a:r>
            <a:endParaRPr b="0" i="0" sz="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7"/>
          <p:cNvSpPr/>
          <p:nvPr/>
        </p:nvSpPr>
        <p:spPr>
          <a:xfrm>
            <a:off x="1463040" y="4330337"/>
            <a:ext cx="74433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950">
                <a:solidFill>
                  <a:srgbClr val="FFFFFF"/>
                </a:solidFill>
              </a:rPr>
              <a:t>No existing tool offers a complete all-in-one solution for supervisor assignment, idea approval, milestone tracking, board management, evaluation, and public result publishing. Project Hub fills this gap for academic project and thesis management.</a:t>
            </a:r>
            <a:endParaRPr b="0" i="0" sz="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8"/>
          <p:cNvSpPr/>
          <p:nvPr/>
        </p:nvSpPr>
        <p:spPr>
          <a:xfrm>
            <a:off x="0" y="0"/>
            <a:ext cx="4114800" cy="841248"/>
          </a:xfrm>
          <a:prstGeom prst="rect">
            <a:avLst/>
          </a:prstGeom>
          <a:solidFill>
            <a:srgbClr val="0E7C8B">
              <a:alpha val="70196"/>
            </a:srgbClr>
          </a:solidFill>
          <a:ln cap="flat" cmpd="sng" w="12700">
            <a:solidFill>
              <a:srgbClr val="0E7C8B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8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8"/>
          <p:cNvSpPr/>
          <p:nvPr/>
        </p:nvSpPr>
        <p:spPr>
          <a:xfrm>
            <a:off x="8229600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8"/>
          <p:cNvSpPr/>
          <p:nvPr/>
        </p:nvSpPr>
        <p:spPr>
          <a:xfrm>
            <a:off x="8522208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8"/>
          <p:cNvSpPr/>
          <p:nvPr/>
        </p:nvSpPr>
        <p:spPr>
          <a:xfrm>
            <a:off x="8814816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8"/>
          <p:cNvSpPr/>
          <p:nvPr/>
        </p:nvSpPr>
        <p:spPr>
          <a:xfrm>
            <a:off x="8229600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8"/>
          <p:cNvSpPr/>
          <p:nvPr/>
        </p:nvSpPr>
        <p:spPr>
          <a:xfrm>
            <a:off x="8522208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8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Proposed Solution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8"/>
          <p:cNvSpPr/>
          <p:nvPr/>
        </p:nvSpPr>
        <p:spPr>
          <a:xfrm>
            <a:off x="228600" y="530352"/>
            <a:ext cx="7315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Project Hub — a unified digital management platform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8"/>
          <p:cNvSpPr/>
          <p:nvPr/>
        </p:nvSpPr>
        <p:spPr>
          <a:xfrm>
            <a:off x="164592" y="960120"/>
            <a:ext cx="8814816" cy="9144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180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8"/>
          <p:cNvSpPr/>
          <p:nvPr/>
        </p:nvSpPr>
        <p:spPr>
          <a:xfrm>
            <a:off x="164592" y="960120"/>
            <a:ext cx="8814816" cy="54864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21" name="Google Shape;3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472" y="1078992"/>
            <a:ext cx="621792" cy="621792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8"/>
          <p:cNvSpPr/>
          <p:nvPr/>
        </p:nvSpPr>
        <p:spPr>
          <a:xfrm>
            <a:off x="1097280" y="1005840"/>
            <a:ext cx="3657600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Hub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8"/>
          <p:cNvSpPr/>
          <p:nvPr/>
        </p:nvSpPr>
        <p:spPr>
          <a:xfrm>
            <a:off x="1097280" y="1426464"/>
            <a:ext cx="768096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50"/>
              <a:buFont typeface="Calibri"/>
              <a:buNone/>
            </a:pPr>
            <a:r>
              <a:rPr b="0" i="0" lang="en-US" sz="12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A web-based system covering the complete lifecycle: idea → supervision → milestones → examinations → result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8"/>
          <p:cNvSpPr/>
          <p:nvPr/>
        </p:nvSpPr>
        <p:spPr>
          <a:xfrm>
            <a:off x="164592" y="2029968"/>
            <a:ext cx="2816352" cy="129844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8"/>
          <p:cNvSpPr/>
          <p:nvPr/>
        </p:nvSpPr>
        <p:spPr>
          <a:xfrm>
            <a:off x="164592" y="2029968"/>
            <a:ext cx="2816352" cy="4572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8"/>
          <p:cNvSpPr/>
          <p:nvPr/>
        </p:nvSpPr>
        <p:spPr>
          <a:xfrm>
            <a:off x="329184" y="2194560"/>
            <a:ext cx="512064" cy="512064"/>
          </a:xfrm>
          <a:prstGeom prst="ellipse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27" name="Google Shape;32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248" y="2239624"/>
            <a:ext cx="420624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8"/>
          <p:cNvSpPr/>
          <p:nvPr/>
        </p:nvSpPr>
        <p:spPr>
          <a:xfrm>
            <a:off x="950976" y="2157984"/>
            <a:ext cx="1901952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00"/>
              <a:buFont typeface="Calibri"/>
              <a:buNone/>
            </a:pPr>
            <a:r>
              <a:rPr b="1" i="0" lang="en-US" sz="13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Structured Workflow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8"/>
          <p:cNvSpPr/>
          <p:nvPr/>
        </p:nvSpPr>
        <p:spPr>
          <a:xfrm>
            <a:off x="292608" y="2798064"/>
            <a:ext cx="257860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Idea submission to final result — all in one place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8"/>
          <p:cNvSpPr/>
          <p:nvPr/>
        </p:nvSpPr>
        <p:spPr>
          <a:xfrm>
            <a:off x="3136392" y="2029968"/>
            <a:ext cx="2816352" cy="129844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"/>
          <p:cNvSpPr/>
          <p:nvPr/>
        </p:nvSpPr>
        <p:spPr>
          <a:xfrm>
            <a:off x="3136392" y="2029968"/>
            <a:ext cx="2816352" cy="457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8"/>
          <p:cNvSpPr/>
          <p:nvPr/>
        </p:nvSpPr>
        <p:spPr>
          <a:xfrm>
            <a:off x="3300984" y="2194560"/>
            <a:ext cx="512064" cy="512064"/>
          </a:xfrm>
          <a:prstGeom prst="ellipse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33" name="Google Shape;33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7560" y="2231136"/>
            <a:ext cx="420624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8"/>
          <p:cNvSpPr/>
          <p:nvPr/>
        </p:nvSpPr>
        <p:spPr>
          <a:xfrm>
            <a:off x="3922776" y="2157984"/>
            <a:ext cx="1901952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00"/>
              <a:buFont typeface="Calibri"/>
              <a:buNone/>
            </a:pPr>
            <a:r>
              <a:rPr b="1" i="0" lang="en-US" sz="13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Communication Hub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3264408" y="2798064"/>
            <a:ext cx="257860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In-system messaging, observations &amp; document sharing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6108192" y="2029968"/>
            <a:ext cx="2816352" cy="129844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6108192" y="2029968"/>
            <a:ext cx="2816352" cy="45720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6272784" y="2194560"/>
            <a:ext cx="512064" cy="512064"/>
          </a:xfrm>
          <a:prstGeom prst="ellipse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39" name="Google Shape;33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43301" y="2273563"/>
            <a:ext cx="347475" cy="347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8"/>
          <p:cNvSpPr/>
          <p:nvPr/>
        </p:nvSpPr>
        <p:spPr>
          <a:xfrm>
            <a:off x="6894576" y="2157984"/>
            <a:ext cx="1901952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00"/>
              <a:buFont typeface="Calibri"/>
              <a:buNone/>
            </a:pPr>
            <a:r>
              <a:rPr b="1" i="0" lang="en-US" sz="13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Milestone Tracking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8"/>
          <p:cNvSpPr/>
          <p:nvPr/>
        </p:nvSpPr>
        <p:spPr>
          <a:xfrm>
            <a:off x="6236208" y="2798064"/>
            <a:ext cx="257860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Define deadlines, track progress, flag overdue tasks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8"/>
          <p:cNvSpPr/>
          <p:nvPr/>
        </p:nvSpPr>
        <p:spPr>
          <a:xfrm>
            <a:off x="164592" y="3493008"/>
            <a:ext cx="2816352" cy="129844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8"/>
          <p:cNvSpPr/>
          <p:nvPr/>
        </p:nvSpPr>
        <p:spPr>
          <a:xfrm>
            <a:off x="164592" y="3493008"/>
            <a:ext cx="2816352" cy="4572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8"/>
          <p:cNvSpPr/>
          <p:nvPr/>
        </p:nvSpPr>
        <p:spPr>
          <a:xfrm>
            <a:off x="329184" y="3657600"/>
            <a:ext cx="512064" cy="512064"/>
          </a:xfrm>
          <a:prstGeom prst="ellipse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45" name="Google Shape;34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4262" y="3697425"/>
            <a:ext cx="420625" cy="4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8"/>
          <p:cNvSpPr/>
          <p:nvPr/>
        </p:nvSpPr>
        <p:spPr>
          <a:xfrm>
            <a:off x="950976" y="3621024"/>
            <a:ext cx="1901952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00"/>
              <a:buFont typeface="Calibri"/>
              <a:buNone/>
            </a:pPr>
            <a:r>
              <a:rPr b="1" i="0" lang="en-US" sz="13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Exam Management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8"/>
          <p:cNvSpPr/>
          <p:nvPr/>
        </p:nvSpPr>
        <p:spPr>
          <a:xfrm>
            <a:off x="292608" y="4261104"/>
            <a:ext cx="257860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Boards, attendance approval, student assignment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3136392" y="3493008"/>
            <a:ext cx="2816352" cy="129844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8"/>
          <p:cNvSpPr/>
          <p:nvPr/>
        </p:nvSpPr>
        <p:spPr>
          <a:xfrm>
            <a:off x="3136392" y="3493008"/>
            <a:ext cx="2816352" cy="457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8"/>
          <p:cNvSpPr/>
          <p:nvPr/>
        </p:nvSpPr>
        <p:spPr>
          <a:xfrm>
            <a:off x="3300984" y="3657600"/>
            <a:ext cx="512064" cy="512064"/>
          </a:xfrm>
          <a:prstGeom prst="ellipse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51" name="Google Shape;351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93726" y="3728126"/>
            <a:ext cx="347475" cy="347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8"/>
          <p:cNvSpPr/>
          <p:nvPr/>
        </p:nvSpPr>
        <p:spPr>
          <a:xfrm>
            <a:off x="3922776" y="3621024"/>
            <a:ext cx="1901952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00"/>
              <a:buFont typeface="Calibri"/>
              <a:buNone/>
            </a:pPr>
            <a:r>
              <a:rPr b="1" i="0" lang="en-US" sz="13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Evaluation System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8"/>
          <p:cNvSpPr/>
          <p:nvPr/>
        </p:nvSpPr>
        <p:spPr>
          <a:xfrm>
            <a:off x="3264408" y="4261104"/>
            <a:ext cx="257860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Structured marks &amp; grading across all exam phases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6108192" y="3493008"/>
            <a:ext cx="2816352" cy="129844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8"/>
          <p:cNvSpPr/>
          <p:nvPr/>
        </p:nvSpPr>
        <p:spPr>
          <a:xfrm>
            <a:off x="6108192" y="3493008"/>
            <a:ext cx="2816352" cy="45720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8"/>
          <p:cNvSpPr/>
          <p:nvPr/>
        </p:nvSpPr>
        <p:spPr>
          <a:xfrm>
            <a:off x="6272784" y="3657600"/>
            <a:ext cx="512064" cy="512064"/>
          </a:xfrm>
          <a:prstGeom prst="ellipse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57" name="Google Shape;357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19172" y="3698089"/>
            <a:ext cx="420624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8"/>
          <p:cNvSpPr/>
          <p:nvPr/>
        </p:nvSpPr>
        <p:spPr>
          <a:xfrm>
            <a:off x="6894576" y="3621024"/>
            <a:ext cx="1901952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00"/>
              <a:buFont typeface="Calibri"/>
              <a:buNone/>
            </a:pPr>
            <a:r>
              <a:rPr b="1" i="0" lang="en-US" sz="13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Public Research Portal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8"/>
          <p:cNvSpPr/>
          <p:nvPr/>
        </p:nvSpPr>
        <p:spPr>
          <a:xfrm>
            <a:off x="6236208" y="4261104"/>
            <a:ext cx="257860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Department projects &amp; abstracts visible to everyone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9"/>
          <p:cNvSpPr/>
          <p:nvPr/>
        </p:nvSpPr>
        <p:spPr>
          <a:xfrm>
            <a:off x="0" y="0"/>
            <a:ext cx="4114800" cy="841248"/>
          </a:xfrm>
          <a:prstGeom prst="rect">
            <a:avLst/>
          </a:prstGeom>
          <a:solidFill>
            <a:srgbClr val="0E7C8B">
              <a:alpha val="70196"/>
            </a:srgbClr>
          </a:solidFill>
          <a:ln cap="flat" cmpd="sng" w="12700">
            <a:solidFill>
              <a:srgbClr val="0E7C8B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9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9"/>
          <p:cNvSpPr/>
          <p:nvPr/>
        </p:nvSpPr>
        <p:spPr>
          <a:xfrm>
            <a:off x="8229600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9"/>
          <p:cNvSpPr/>
          <p:nvPr/>
        </p:nvSpPr>
        <p:spPr>
          <a:xfrm>
            <a:off x="8522208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9"/>
          <p:cNvSpPr/>
          <p:nvPr/>
        </p:nvSpPr>
        <p:spPr>
          <a:xfrm>
            <a:off x="8814816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9"/>
          <p:cNvSpPr/>
          <p:nvPr/>
        </p:nvSpPr>
        <p:spPr>
          <a:xfrm>
            <a:off x="8229600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9"/>
          <p:cNvSpPr/>
          <p:nvPr/>
        </p:nvSpPr>
        <p:spPr>
          <a:xfrm>
            <a:off x="8522208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9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User Roles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>
            <a:off x="228600" y="530352"/>
            <a:ext cx="7315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Three stakeholders with distinct responsibilities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>
            <a:off x="182880" y="960120"/>
            <a:ext cx="2816352" cy="39319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9"/>
          <p:cNvSpPr/>
          <p:nvPr/>
        </p:nvSpPr>
        <p:spPr>
          <a:xfrm>
            <a:off x="182880" y="960120"/>
            <a:ext cx="2816352" cy="118872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9"/>
          <p:cNvSpPr/>
          <p:nvPr/>
        </p:nvSpPr>
        <p:spPr>
          <a:xfrm>
            <a:off x="182880" y="960120"/>
            <a:ext cx="2816352" cy="54864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9"/>
          <p:cNvSpPr/>
          <p:nvPr/>
        </p:nvSpPr>
        <p:spPr>
          <a:xfrm>
            <a:off x="1261872" y="1078992"/>
            <a:ext cx="658368" cy="658368"/>
          </a:xfrm>
          <a:prstGeom prst="ellipse">
            <a:avLst/>
          </a:prstGeom>
          <a:solidFill>
            <a:srgbClr val="00BCD4">
              <a:alpha val="74901"/>
            </a:srgbClr>
          </a:solidFill>
          <a:ln cap="flat" cmpd="sng" w="12700">
            <a:solidFill>
              <a:srgbClr val="00BCD4">
                <a:alpha val="7490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9" name="Google Shape;3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7313" y="1165662"/>
            <a:ext cx="493775" cy="4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9"/>
          <p:cNvSpPr/>
          <p:nvPr/>
        </p:nvSpPr>
        <p:spPr>
          <a:xfrm>
            <a:off x="182880" y="1737360"/>
            <a:ext cx="2816352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Admin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>
            <a:off x="676656" y="2212848"/>
            <a:ext cx="1828800" cy="256032"/>
          </a:xfrm>
          <a:prstGeom prst="roundRect">
            <a:avLst>
              <a:gd fmla="val 14286" name="adj"/>
            </a:avLst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9"/>
          <p:cNvSpPr/>
          <p:nvPr/>
        </p:nvSpPr>
        <p:spPr>
          <a:xfrm>
            <a:off x="676656" y="2212848"/>
            <a:ext cx="18288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"/>
              <a:buFont typeface="Calibri"/>
              <a:buNone/>
            </a:pPr>
            <a:r>
              <a:rPr b="1" i="0" lang="en-US" sz="12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Authority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>
            <a:off x="320040" y="2615184"/>
            <a:ext cx="54864" cy="2743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9"/>
          <p:cNvSpPr/>
          <p:nvPr/>
        </p:nvSpPr>
        <p:spPr>
          <a:xfrm>
            <a:off x="457200" y="2615184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Creates &amp; manages all user accounts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>
            <a:off x="320040" y="3054096"/>
            <a:ext cx="54864" cy="2743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9"/>
          <p:cNvSpPr/>
          <p:nvPr/>
        </p:nvSpPr>
        <p:spPr>
          <a:xfrm>
            <a:off x="457200" y="3054096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Assigns supervisors to students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>
            <a:off x="320040" y="3493008"/>
            <a:ext cx="54864" cy="2743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9"/>
          <p:cNvSpPr/>
          <p:nvPr/>
        </p:nvSpPr>
        <p:spPr>
          <a:xfrm>
            <a:off x="457200" y="3493008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Creates examination boards &amp; assigns students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>
            <a:off x="320040" y="3931920"/>
            <a:ext cx="54864" cy="2743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9"/>
          <p:cNvSpPr/>
          <p:nvPr/>
        </p:nvSpPr>
        <p:spPr>
          <a:xfrm>
            <a:off x="457200" y="3931920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Oversees all project statuses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>
            <a:off x="320040" y="4370832"/>
            <a:ext cx="54864" cy="2743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9"/>
          <p:cNvSpPr/>
          <p:nvPr/>
        </p:nvSpPr>
        <p:spPr>
          <a:xfrm>
            <a:off x="457200" y="4370832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Declares final results publicly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>
            <a:off x="3182112" y="960120"/>
            <a:ext cx="2816352" cy="39319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9"/>
          <p:cNvSpPr/>
          <p:nvPr/>
        </p:nvSpPr>
        <p:spPr>
          <a:xfrm>
            <a:off x="3182112" y="960120"/>
            <a:ext cx="2816352" cy="1188720"/>
          </a:xfrm>
          <a:prstGeom prst="rect">
            <a:avLst/>
          </a:prstGeom>
          <a:solidFill>
            <a:srgbClr val="0E5C6E"/>
          </a:solidFill>
          <a:ln cap="flat" cmpd="sng" w="12700">
            <a:solidFill>
              <a:srgbClr val="0E5C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9"/>
          <p:cNvSpPr/>
          <p:nvPr/>
        </p:nvSpPr>
        <p:spPr>
          <a:xfrm>
            <a:off x="3182112" y="960120"/>
            <a:ext cx="2816352" cy="54864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9"/>
          <p:cNvSpPr/>
          <p:nvPr/>
        </p:nvSpPr>
        <p:spPr>
          <a:xfrm>
            <a:off x="4261104" y="1078992"/>
            <a:ext cx="658368" cy="658368"/>
          </a:xfrm>
          <a:prstGeom prst="ellipse">
            <a:avLst/>
          </a:prstGeom>
          <a:solidFill>
            <a:srgbClr val="13A8B8">
              <a:alpha val="74901"/>
            </a:srgbClr>
          </a:solidFill>
          <a:ln cap="flat" cmpd="sng" w="12700">
            <a:solidFill>
              <a:srgbClr val="13A8B8">
                <a:alpha val="7490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97" name="Google Shape;39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7039" y="1125099"/>
            <a:ext cx="493750" cy="49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9"/>
          <p:cNvSpPr/>
          <p:nvPr/>
        </p:nvSpPr>
        <p:spPr>
          <a:xfrm>
            <a:off x="3182112" y="1737360"/>
            <a:ext cx="2816352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Supervisor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>
            <a:off x="3675888" y="2212848"/>
            <a:ext cx="1828800" cy="256032"/>
          </a:xfrm>
          <a:prstGeom prst="roundRect">
            <a:avLst>
              <a:gd fmla="val 14286" name="adj"/>
            </a:avLst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9"/>
          <p:cNvSpPr/>
          <p:nvPr/>
        </p:nvSpPr>
        <p:spPr>
          <a:xfrm>
            <a:off x="3675888" y="2212848"/>
            <a:ext cx="18288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"/>
              <a:buFont typeface="Calibri"/>
              <a:buNone/>
            </a:pPr>
            <a:r>
              <a:rPr b="1" i="0" lang="en-US" sz="12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Faculty / Teacher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>
            <a:off x="3319272" y="2615184"/>
            <a:ext cx="54864" cy="27432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9"/>
          <p:cNvSpPr/>
          <p:nvPr/>
        </p:nvSpPr>
        <p:spPr>
          <a:xfrm>
            <a:off x="3456432" y="2615184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Reviews &amp; approves submitted project ideas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3319272" y="3054096"/>
            <a:ext cx="54864" cy="27432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9"/>
          <p:cNvSpPr/>
          <p:nvPr/>
        </p:nvSpPr>
        <p:spPr>
          <a:xfrm>
            <a:off x="3456432" y="3054096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Monitors student milestone progress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>
            <a:off x="3319272" y="3493008"/>
            <a:ext cx="54864" cy="27432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9"/>
          <p:cNvSpPr/>
          <p:nvPr/>
        </p:nvSpPr>
        <p:spPr>
          <a:xfrm>
            <a:off x="3456432" y="3493008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Approves or rejects exam attendance requests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9"/>
          <p:cNvSpPr/>
          <p:nvPr/>
        </p:nvSpPr>
        <p:spPr>
          <a:xfrm>
            <a:off x="3319272" y="3931920"/>
            <a:ext cx="54864" cy="27432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9"/>
          <p:cNvSpPr/>
          <p:nvPr/>
        </p:nvSpPr>
        <p:spPr>
          <a:xfrm>
            <a:off x="3456432" y="3931920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Participates in final assessment panel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9"/>
          <p:cNvSpPr/>
          <p:nvPr/>
        </p:nvSpPr>
        <p:spPr>
          <a:xfrm>
            <a:off x="3319272" y="4370832"/>
            <a:ext cx="54864" cy="27432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9"/>
          <p:cNvSpPr/>
          <p:nvPr/>
        </p:nvSpPr>
        <p:spPr>
          <a:xfrm>
            <a:off x="3456432" y="4370832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Provides marks and written observations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9"/>
          <p:cNvSpPr/>
          <p:nvPr/>
        </p:nvSpPr>
        <p:spPr>
          <a:xfrm>
            <a:off x="6181344" y="960120"/>
            <a:ext cx="2816352" cy="39319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254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9"/>
          <p:cNvSpPr/>
          <p:nvPr/>
        </p:nvSpPr>
        <p:spPr>
          <a:xfrm>
            <a:off x="6181344" y="960120"/>
            <a:ext cx="2816352" cy="1188720"/>
          </a:xfrm>
          <a:prstGeom prst="rect">
            <a:avLst/>
          </a:prstGeom>
          <a:solidFill>
            <a:srgbClr val="0B7A87"/>
          </a:solidFill>
          <a:ln cap="flat" cmpd="sng" w="12700">
            <a:solidFill>
              <a:srgbClr val="0B7A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9"/>
          <p:cNvSpPr/>
          <p:nvPr/>
        </p:nvSpPr>
        <p:spPr>
          <a:xfrm>
            <a:off x="6181344" y="960120"/>
            <a:ext cx="2816352" cy="54864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9"/>
          <p:cNvSpPr/>
          <p:nvPr/>
        </p:nvSpPr>
        <p:spPr>
          <a:xfrm>
            <a:off x="7260336" y="1078992"/>
            <a:ext cx="658368" cy="658368"/>
          </a:xfrm>
          <a:prstGeom prst="ellipse">
            <a:avLst/>
          </a:prstGeom>
          <a:solidFill>
            <a:srgbClr val="00BCD4">
              <a:alpha val="74901"/>
            </a:srgbClr>
          </a:solidFill>
          <a:ln cap="flat" cmpd="sng" w="12700">
            <a:solidFill>
              <a:srgbClr val="00BCD4">
                <a:alpha val="7490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15" name="Google Shape;41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3290" y="1144149"/>
            <a:ext cx="45722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9"/>
          <p:cNvSpPr/>
          <p:nvPr/>
        </p:nvSpPr>
        <p:spPr>
          <a:xfrm>
            <a:off x="6181344" y="1737360"/>
            <a:ext cx="2816352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9"/>
          <p:cNvSpPr/>
          <p:nvPr/>
        </p:nvSpPr>
        <p:spPr>
          <a:xfrm>
            <a:off x="6675120" y="2212848"/>
            <a:ext cx="1828800" cy="256032"/>
          </a:xfrm>
          <a:prstGeom prst="roundRect">
            <a:avLst>
              <a:gd fmla="val 14286" name="adj"/>
            </a:avLst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9"/>
          <p:cNvSpPr/>
          <p:nvPr/>
        </p:nvSpPr>
        <p:spPr>
          <a:xfrm>
            <a:off x="6675120" y="2212848"/>
            <a:ext cx="18288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"/>
              <a:buFont typeface="Calibri"/>
              <a:buNone/>
            </a:pPr>
            <a:r>
              <a:rPr b="1"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BSc/</a:t>
            </a:r>
            <a:r>
              <a:rPr b="1" i="0" lang="en-US" sz="12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MSc Candidate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9"/>
          <p:cNvSpPr/>
          <p:nvPr/>
        </p:nvSpPr>
        <p:spPr>
          <a:xfrm>
            <a:off x="6318504" y="2615184"/>
            <a:ext cx="54864" cy="2743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9"/>
          <p:cNvSpPr/>
          <p:nvPr/>
        </p:nvSpPr>
        <p:spPr>
          <a:xfrm>
            <a:off x="6455664" y="2615184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Submits one or more project/thesis ideas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9"/>
          <p:cNvSpPr/>
          <p:nvPr/>
        </p:nvSpPr>
        <p:spPr>
          <a:xfrm>
            <a:off x="6318504" y="3054096"/>
            <a:ext cx="54864" cy="2743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9"/>
          <p:cNvSpPr/>
          <p:nvPr/>
        </p:nvSpPr>
        <p:spPr>
          <a:xfrm>
            <a:off x="6455664" y="3054096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Updates milestone progress and status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9"/>
          <p:cNvSpPr/>
          <p:nvPr/>
        </p:nvSpPr>
        <p:spPr>
          <a:xfrm>
            <a:off x="6318504" y="3493008"/>
            <a:ext cx="54864" cy="2743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9"/>
          <p:cNvSpPr/>
          <p:nvPr/>
        </p:nvSpPr>
        <p:spPr>
          <a:xfrm>
            <a:off x="6455664" y="3493008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Uploads observation files &amp; documents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9"/>
          <p:cNvSpPr/>
          <p:nvPr/>
        </p:nvSpPr>
        <p:spPr>
          <a:xfrm>
            <a:off x="6318504" y="3931920"/>
            <a:ext cx="54864" cy="2743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9"/>
          <p:cNvSpPr/>
          <p:nvPr/>
        </p:nvSpPr>
        <p:spPr>
          <a:xfrm>
            <a:off x="6455664" y="3931920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Requests supervisor approval for exams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9"/>
          <p:cNvSpPr/>
          <p:nvPr/>
        </p:nvSpPr>
        <p:spPr>
          <a:xfrm>
            <a:off x="6318504" y="4370832"/>
            <a:ext cx="54864" cy="27432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9"/>
          <p:cNvSpPr/>
          <p:nvPr/>
        </p:nvSpPr>
        <p:spPr>
          <a:xfrm>
            <a:off x="6455664" y="4370832"/>
            <a:ext cx="2423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Views result on personal dashboard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0"/>
          <p:cNvSpPr/>
          <p:nvPr/>
        </p:nvSpPr>
        <p:spPr>
          <a:xfrm>
            <a:off x="0" y="0"/>
            <a:ext cx="4114800" cy="841248"/>
          </a:xfrm>
          <a:prstGeom prst="rect">
            <a:avLst/>
          </a:prstGeom>
          <a:solidFill>
            <a:srgbClr val="0E7C8B">
              <a:alpha val="70196"/>
            </a:srgbClr>
          </a:solidFill>
          <a:ln cap="flat" cmpd="sng" w="12700">
            <a:solidFill>
              <a:srgbClr val="0E7C8B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0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0"/>
          <p:cNvSpPr/>
          <p:nvPr/>
        </p:nvSpPr>
        <p:spPr>
          <a:xfrm>
            <a:off x="8229600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0"/>
          <p:cNvSpPr/>
          <p:nvPr/>
        </p:nvSpPr>
        <p:spPr>
          <a:xfrm>
            <a:off x="8522208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0"/>
          <p:cNvSpPr/>
          <p:nvPr/>
        </p:nvSpPr>
        <p:spPr>
          <a:xfrm>
            <a:off x="8814816" y="73152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0"/>
          <p:cNvSpPr/>
          <p:nvPr/>
        </p:nvSpPr>
        <p:spPr>
          <a:xfrm>
            <a:off x="8229600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0"/>
          <p:cNvSpPr/>
          <p:nvPr/>
        </p:nvSpPr>
        <p:spPr>
          <a:xfrm>
            <a:off x="8522208" y="365760"/>
            <a:ext cx="164592" cy="164592"/>
          </a:xfrm>
          <a:prstGeom prst="ellipse">
            <a:avLst/>
          </a:prstGeom>
          <a:solidFill>
            <a:srgbClr val="00BCD4">
              <a:alpha val="45098"/>
            </a:srgbClr>
          </a:solidFill>
          <a:ln cap="flat" cmpd="sng" w="12700">
            <a:solidFill>
              <a:srgbClr val="00BCD4">
                <a:alpha val="4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0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 Features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0"/>
          <p:cNvSpPr/>
          <p:nvPr/>
        </p:nvSpPr>
        <p:spPr>
          <a:xfrm>
            <a:off x="228600" y="530352"/>
            <a:ext cx="7315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Eight core modules powering Project Hub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0"/>
          <p:cNvSpPr/>
          <p:nvPr/>
        </p:nvSpPr>
        <p:spPr>
          <a:xfrm>
            <a:off x="164592" y="960120"/>
            <a:ext cx="4315968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0"/>
          <p:cNvSpPr/>
          <p:nvPr/>
        </p:nvSpPr>
        <p:spPr>
          <a:xfrm>
            <a:off x="164592" y="960120"/>
            <a:ext cx="530352" cy="877824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0"/>
          <p:cNvSpPr/>
          <p:nvPr/>
        </p:nvSpPr>
        <p:spPr>
          <a:xfrm>
            <a:off x="164592" y="960120"/>
            <a:ext cx="530352" cy="8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13A8B8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0"/>
          <p:cNvSpPr/>
          <p:nvPr/>
        </p:nvSpPr>
        <p:spPr>
          <a:xfrm>
            <a:off x="694944" y="960120"/>
            <a:ext cx="45720" cy="877824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0"/>
          <p:cNvSpPr/>
          <p:nvPr/>
        </p:nvSpPr>
        <p:spPr>
          <a:xfrm>
            <a:off x="841248" y="1033272"/>
            <a:ext cx="352044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Supervisor Assignment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0"/>
          <p:cNvSpPr/>
          <p:nvPr/>
        </p:nvSpPr>
        <p:spPr>
          <a:xfrm>
            <a:off x="841248" y="1340024"/>
            <a:ext cx="3520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Admin manually assigns a dedicated supervisor to each student at program start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0"/>
          <p:cNvSpPr/>
          <p:nvPr/>
        </p:nvSpPr>
        <p:spPr>
          <a:xfrm>
            <a:off x="4663440" y="960120"/>
            <a:ext cx="4315968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0"/>
          <p:cNvSpPr/>
          <p:nvPr/>
        </p:nvSpPr>
        <p:spPr>
          <a:xfrm>
            <a:off x="4663440" y="960120"/>
            <a:ext cx="530352" cy="877824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0"/>
          <p:cNvSpPr/>
          <p:nvPr/>
        </p:nvSpPr>
        <p:spPr>
          <a:xfrm>
            <a:off x="4663440" y="960120"/>
            <a:ext cx="530352" cy="8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0"/>
          <p:cNvSpPr/>
          <p:nvPr/>
        </p:nvSpPr>
        <p:spPr>
          <a:xfrm>
            <a:off x="5193792" y="960120"/>
            <a:ext cx="45720" cy="877824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0"/>
          <p:cNvSpPr/>
          <p:nvPr/>
        </p:nvSpPr>
        <p:spPr>
          <a:xfrm>
            <a:off x="5340096" y="1033272"/>
            <a:ext cx="352044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Idea Submission &amp; Approval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0"/>
          <p:cNvSpPr/>
          <p:nvPr/>
        </p:nvSpPr>
        <p:spPr>
          <a:xfrm>
            <a:off x="5340096" y="1340024"/>
            <a:ext cx="3520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Students submit ideas; supervisor reviews and approves one to begin work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0"/>
          <p:cNvSpPr/>
          <p:nvPr/>
        </p:nvSpPr>
        <p:spPr>
          <a:xfrm>
            <a:off x="164592" y="1984248"/>
            <a:ext cx="4315968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0"/>
          <p:cNvSpPr/>
          <p:nvPr/>
        </p:nvSpPr>
        <p:spPr>
          <a:xfrm>
            <a:off x="164592" y="1984248"/>
            <a:ext cx="530352" cy="877824"/>
          </a:xfrm>
          <a:prstGeom prst="rect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0"/>
          <p:cNvSpPr/>
          <p:nvPr/>
        </p:nvSpPr>
        <p:spPr>
          <a:xfrm>
            <a:off x="164592" y="1984248"/>
            <a:ext cx="530352" cy="8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838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0"/>
          <p:cNvSpPr/>
          <p:nvPr/>
        </p:nvSpPr>
        <p:spPr>
          <a:xfrm>
            <a:off x="694944" y="1984248"/>
            <a:ext cx="45720" cy="877824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0"/>
          <p:cNvSpPr/>
          <p:nvPr/>
        </p:nvSpPr>
        <p:spPr>
          <a:xfrm>
            <a:off x="841248" y="2057400"/>
            <a:ext cx="352044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Milestone Management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0"/>
          <p:cNvSpPr/>
          <p:nvPr/>
        </p:nvSpPr>
        <p:spPr>
          <a:xfrm>
            <a:off x="841248" y="2364152"/>
            <a:ext cx="3520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Milestones with deadlines, status tracking and automated overdue alerts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0"/>
          <p:cNvSpPr/>
          <p:nvPr/>
        </p:nvSpPr>
        <p:spPr>
          <a:xfrm>
            <a:off x="4663440" y="1984248"/>
            <a:ext cx="4315968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0"/>
          <p:cNvSpPr/>
          <p:nvPr/>
        </p:nvSpPr>
        <p:spPr>
          <a:xfrm>
            <a:off x="4663440" y="1984248"/>
            <a:ext cx="530352" cy="877824"/>
          </a:xfrm>
          <a:prstGeom prst="rect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0"/>
          <p:cNvSpPr/>
          <p:nvPr/>
        </p:nvSpPr>
        <p:spPr>
          <a:xfrm>
            <a:off x="4663440" y="1984248"/>
            <a:ext cx="530352" cy="8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0"/>
          <p:cNvSpPr/>
          <p:nvPr/>
        </p:nvSpPr>
        <p:spPr>
          <a:xfrm>
            <a:off x="5193792" y="1984248"/>
            <a:ext cx="45720" cy="877824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0"/>
          <p:cNvSpPr/>
          <p:nvPr/>
        </p:nvSpPr>
        <p:spPr>
          <a:xfrm>
            <a:off x="5340096" y="2057400"/>
            <a:ext cx="352044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Communication &amp; Files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0"/>
          <p:cNvSpPr/>
          <p:nvPr/>
        </p:nvSpPr>
        <p:spPr>
          <a:xfrm>
            <a:off x="5340096" y="2364152"/>
            <a:ext cx="3520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In-platform messaging, observation reports and document upload system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0"/>
          <p:cNvSpPr/>
          <p:nvPr/>
        </p:nvSpPr>
        <p:spPr>
          <a:xfrm>
            <a:off x="164592" y="3008376"/>
            <a:ext cx="4315968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0"/>
          <p:cNvSpPr/>
          <p:nvPr/>
        </p:nvSpPr>
        <p:spPr>
          <a:xfrm>
            <a:off x="164592" y="3008376"/>
            <a:ext cx="530352" cy="877824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0"/>
          <p:cNvSpPr/>
          <p:nvPr/>
        </p:nvSpPr>
        <p:spPr>
          <a:xfrm>
            <a:off x="164592" y="3008376"/>
            <a:ext cx="530352" cy="8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0"/>
          <p:cNvSpPr/>
          <p:nvPr/>
        </p:nvSpPr>
        <p:spPr>
          <a:xfrm>
            <a:off x="694944" y="3008376"/>
            <a:ext cx="45720" cy="877824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0"/>
          <p:cNvSpPr/>
          <p:nvPr/>
        </p:nvSpPr>
        <p:spPr>
          <a:xfrm>
            <a:off x="841248" y="3081528"/>
            <a:ext cx="352044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Exam Attendance Requests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0"/>
          <p:cNvSpPr/>
          <p:nvPr/>
        </p:nvSpPr>
        <p:spPr>
          <a:xfrm>
            <a:off x="841248" y="3388280"/>
            <a:ext cx="3520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Students request supervisor approval before attending any exam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0"/>
          <p:cNvSpPr/>
          <p:nvPr/>
        </p:nvSpPr>
        <p:spPr>
          <a:xfrm>
            <a:off x="4663440" y="3008376"/>
            <a:ext cx="4315968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0"/>
          <p:cNvSpPr/>
          <p:nvPr/>
        </p:nvSpPr>
        <p:spPr>
          <a:xfrm>
            <a:off x="4663440" y="3008376"/>
            <a:ext cx="530352" cy="877824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0"/>
          <p:cNvSpPr/>
          <p:nvPr/>
        </p:nvSpPr>
        <p:spPr>
          <a:xfrm>
            <a:off x="4663440" y="3008376"/>
            <a:ext cx="530352" cy="8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838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b="0" i="0" sz="1300" u="none" cap="none" strike="noStrike">
              <a:solidFill>
                <a:srgbClr val="00BC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0"/>
          <p:cNvSpPr/>
          <p:nvPr/>
        </p:nvSpPr>
        <p:spPr>
          <a:xfrm>
            <a:off x="5193792" y="3008376"/>
            <a:ext cx="45720" cy="877824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0"/>
          <p:cNvSpPr/>
          <p:nvPr/>
        </p:nvSpPr>
        <p:spPr>
          <a:xfrm>
            <a:off x="5340096" y="3081528"/>
            <a:ext cx="352044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Exam Board Management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5340096" y="3388280"/>
            <a:ext cx="3520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Admin creates boards with Chairman + Members; manual or auto student assign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164592" y="4032504"/>
            <a:ext cx="4315968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0"/>
          <p:cNvSpPr/>
          <p:nvPr/>
        </p:nvSpPr>
        <p:spPr>
          <a:xfrm>
            <a:off x="164592" y="4032504"/>
            <a:ext cx="530352" cy="877824"/>
          </a:xfrm>
          <a:prstGeom prst="rect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0"/>
          <p:cNvSpPr/>
          <p:nvPr/>
        </p:nvSpPr>
        <p:spPr>
          <a:xfrm>
            <a:off x="164592" y="4032504"/>
            <a:ext cx="530352" cy="8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A8B8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endParaRPr b="0" i="0" sz="13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694944" y="4032504"/>
            <a:ext cx="45720" cy="877824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0"/>
          <p:cNvSpPr/>
          <p:nvPr/>
        </p:nvSpPr>
        <p:spPr>
          <a:xfrm>
            <a:off x="841248" y="4105656"/>
            <a:ext cx="352044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Final Assessment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841248" y="4412408"/>
            <a:ext cx="3520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Supervisor + one external faculty provide marks for final grade calculation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4663440" y="4032504"/>
            <a:ext cx="4315968" cy="8778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0"/>
          <p:cNvSpPr/>
          <p:nvPr/>
        </p:nvSpPr>
        <p:spPr>
          <a:xfrm>
            <a:off x="4663440" y="4032504"/>
            <a:ext cx="530352" cy="877824"/>
          </a:xfrm>
          <a:prstGeom prst="rect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0"/>
          <p:cNvSpPr/>
          <p:nvPr/>
        </p:nvSpPr>
        <p:spPr>
          <a:xfrm>
            <a:off x="4663440" y="4032504"/>
            <a:ext cx="530352" cy="8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endParaRPr b="0" i="0" sz="13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5193792" y="4032504"/>
            <a:ext cx="45720" cy="877824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0"/>
          <p:cNvSpPr/>
          <p:nvPr/>
        </p:nvSpPr>
        <p:spPr>
          <a:xfrm>
            <a:off x="5340096" y="4105656"/>
            <a:ext cx="352044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Public Research Portal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5340096" y="4412408"/>
            <a:ext cx="3520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Open portal showing department projects, abstracts and supervisor stats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BFC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1"/>
          <p:cNvSpPr/>
          <p:nvPr/>
        </p:nvSpPr>
        <p:spPr>
          <a:xfrm>
            <a:off x="0" y="0"/>
            <a:ext cx="9144000" cy="841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1"/>
          <p:cNvSpPr/>
          <p:nvPr/>
        </p:nvSpPr>
        <p:spPr>
          <a:xfrm>
            <a:off x="0" y="0"/>
            <a:ext cx="4114800" cy="841200"/>
          </a:xfrm>
          <a:prstGeom prst="rect">
            <a:avLst/>
          </a:prstGeom>
          <a:solidFill>
            <a:srgbClr val="0E7C8B">
              <a:alpha val="70200"/>
            </a:srgbClr>
          </a:solidFill>
          <a:ln cap="flat" cmpd="sng" w="12700">
            <a:solidFill>
              <a:srgbClr val="0E7C8B">
                <a:alpha val="7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1"/>
          <p:cNvSpPr/>
          <p:nvPr/>
        </p:nvSpPr>
        <p:spPr>
          <a:xfrm>
            <a:off x="0" y="0"/>
            <a:ext cx="91500" cy="51435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1"/>
          <p:cNvSpPr/>
          <p:nvPr/>
        </p:nvSpPr>
        <p:spPr>
          <a:xfrm>
            <a:off x="8229600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1"/>
          <p:cNvSpPr/>
          <p:nvPr/>
        </p:nvSpPr>
        <p:spPr>
          <a:xfrm>
            <a:off x="8522208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1"/>
          <p:cNvSpPr/>
          <p:nvPr/>
        </p:nvSpPr>
        <p:spPr>
          <a:xfrm>
            <a:off x="8814816" y="73152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1"/>
          <p:cNvSpPr/>
          <p:nvPr/>
        </p:nvSpPr>
        <p:spPr>
          <a:xfrm>
            <a:off x="8229600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1"/>
          <p:cNvSpPr/>
          <p:nvPr/>
        </p:nvSpPr>
        <p:spPr>
          <a:xfrm>
            <a:off x="8522208" y="365760"/>
            <a:ext cx="164700" cy="164700"/>
          </a:xfrm>
          <a:prstGeom prst="ellipse">
            <a:avLst/>
          </a:prstGeom>
          <a:solidFill>
            <a:srgbClr val="00BCD4">
              <a:alpha val="45100"/>
            </a:srgbClr>
          </a:solidFill>
          <a:ln cap="flat" cmpd="sng" w="12700">
            <a:solidFill>
              <a:srgbClr val="00BCD4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1"/>
          <p:cNvSpPr/>
          <p:nvPr/>
        </p:nvSpPr>
        <p:spPr>
          <a:xfrm>
            <a:off x="228600" y="914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Development Methodology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1"/>
          <p:cNvSpPr/>
          <p:nvPr/>
        </p:nvSpPr>
        <p:spPr>
          <a:xfrm>
            <a:off x="228600" y="530352"/>
            <a:ext cx="77724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Approach, process model and tools used to build Project Hub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1"/>
          <p:cNvSpPr/>
          <p:nvPr/>
        </p:nvSpPr>
        <p:spPr>
          <a:xfrm>
            <a:off x="164611" y="932700"/>
            <a:ext cx="4674300" cy="14967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8100000" dist="25400">
              <a:srgbClr val="000000">
                <a:alpha val="1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1"/>
          <p:cNvSpPr/>
          <p:nvPr/>
        </p:nvSpPr>
        <p:spPr>
          <a:xfrm>
            <a:off x="164602" y="932700"/>
            <a:ext cx="4265100" cy="45600"/>
          </a:xfrm>
          <a:prstGeom prst="rect">
            <a:avLst/>
          </a:prstGeom>
          <a:solidFill>
            <a:srgbClr val="00BCD4"/>
          </a:solidFill>
          <a:ln cap="flat" cmpd="sng" w="12700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1"/>
          <p:cNvSpPr/>
          <p:nvPr/>
        </p:nvSpPr>
        <p:spPr>
          <a:xfrm>
            <a:off x="346387" y="997772"/>
            <a:ext cx="44145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⚙  Development Approach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1"/>
          <p:cNvSpPr/>
          <p:nvPr/>
        </p:nvSpPr>
        <p:spPr>
          <a:xfrm>
            <a:off x="346387" y="1366513"/>
            <a:ext cx="4310400" cy="43500"/>
          </a:xfrm>
          <a:prstGeom prst="rect">
            <a:avLst/>
          </a:prstGeom>
          <a:solidFill>
            <a:srgbClr val="13A8B8">
              <a:alpha val="60000"/>
            </a:srgbClr>
          </a:solidFill>
          <a:ln cap="flat" cmpd="sng" w="12700">
            <a:solidFill>
              <a:srgbClr val="13A8B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1"/>
          <p:cNvSpPr/>
          <p:nvPr/>
        </p:nvSpPr>
        <p:spPr>
          <a:xfrm>
            <a:off x="284852" y="1474953"/>
            <a:ext cx="2604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🔄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1"/>
          <p:cNvSpPr/>
          <p:nvPr/>
        </p:nvSpPr>
        <p:spPr>
          <a:xfrm>
            <a:off x="585483" y="1474953"/>
            <a:ext cx="9018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950"/>
              <a:buFont typeface="Calibri"/>
              <a:buNone/>
            </a:pPr>
            <a:r>
              <a:rPr b="1" i="0" lang="en-US" sz="115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Agile SDLC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1"/>
          <p:cNvSpPr/>
          <p:nvPr/>
        </p:nvSpPr>
        <p:spPr>
          <a:xfrm>
            <a:off x="1930434" y="1474967"/>
            <a:ext cx="27267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950"/>
              <a:buFont typeface="Calibri"/>
              <a:buNone/>
            </a:pPr>
            <a:r>
              <a:rPr b="0" i="1" lang="en-US" sz="11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— Iterative, sprint-based delivery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1"/>
          <p:cNvSpPr/>
          <p:nvPr/>
        </p:nvSpPr>
        <p:spPr>
          <a:xfrm>
            <a:off x="284852" y="1778622"/>
            <a:ext cx="2604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🧪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1"/>
          <p:cNvSpPr/>
          <p:nvPr/>
        </p:nvSpPr>
        <p:spPr>
          <a:xfrm>
            <a:off x="585483" y="1778622"/>
            <a:ext cx="9018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950"/>
              <a:buFont typeface="Calibri"/>
              <a:buNone/>
            </a:pPr>
            <a:r>
              <a:rPr b="1" i="0" lang="en-US" sz="115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TDD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1"/>
          <p:cNvSpPr/>
          <p:nvPr/>
        </p:nvSpPr>
        <p:spPr>
          <a:xfrm>
            <a:off x="1930434" y="1778636"/>
            <a:ext cx="27267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950"/>
              <a:buFont typeface="Calibri"/>
              <a:buNone/>
            </a:pPr>
            <a:r>
              <a:rPr b="0" i="1" lang="en-US" sz="11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— Test-Driven Development for core modules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1"/>
          <p:cNvSpPr/>
          <p:nvPr/>
        </p:nvSpPr>
        <p:spPr>
          <a:xfrm>
            <a:off x="284852" y="2082292"/>
            <a:ext cx="2604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📐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1"/>
          <p:cNvSpPr/>
          <p:nvPr/>
        </p:nvSpPr>
        <p:spPr>
          <a:xfrm>
            <a:off x="585483" y="2082292"/>
            <a:ext cx="9018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950"/>
              <a:buFont typeface="Calibri"/>
              <a:buNone/>
            </a:pPr>
            <a:r>
              <a:rPr b="1" i="0" lang="en-US" sz="1150" u="none" cap="none" strike="noStrike">
                <a:solidFill>
                  <a:srgbClr val="00BCD4"/>
                </a:solidFill>
                <a:latin typeface="Calibri"/>
                <a:ea typeface="Calibri"/>
                <a:cs typeface="Calibri"/>
                <a:sym typeface="Calibri"/>
              </a:rPr>
              <a:t>MVC Pattern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1"/>
          <p:cNvSpPr/>
          <p:nvPr/>
        </p:nvSpPr>
        <p:spPr>
          <a:xfrm>
            <a:off x="1930434" y="2082306"/>
            <a:ext cx="27267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DEEA"/>
              </a:buClr>
              <a:buSzPts val="950"/>
              <a:buFont typeface="Calibri"/>
              <a:buNone/>
            </a:pPr>
            <a:r>
              <a:rPr b="0" i="1" lang="en-US" sz="1150" u="none" cap="none" strike="noStrike">
                <a:solidFill>
                  <a:srgbClr val="80DEEA"/>
                </a:solidFill>
                <a:latin typeface="Calibri"/>
                <a:ea typeface="Calibri"/>
                <a:cs typeface="Calibri"/>
                <a:sym typeface="Calibri"/>
              </a:rPr>
              <a:t>— Model-View-Controller architecture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1"/>
          <p:cNvSpPr/>
          <p:nvPr/>
        </p:nvSpPr>
        <p:spPr>
          <a:xfrm>
            <a:off x="164611" y="2537810"/>
            <a:ext cx="4674300" cy="303300"/>
          </a:xfrm>
          <a:prstGeom prst="rect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1"/>
          <p:cNvSpPr/>
          <p:nvPr/>
        </p:nvSpPr>
        <p:spPr>
          <a:xfrm>
            <a:off x="320419" y="2537810"/>
            <a:ext cx="46743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🗓  Agile Sprint Plan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1"/>
          <p:cNvSpPr/>
          <p:nvPr/>
        </p:nvSpPr>
        <p:spPr>
          <a:xfrm>
            <a:off x="164611" y="2906551"/>
            <a:ext cx="4674300" cy="39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11"/>
          <p:cNvSpPr/>
          <p:nvPr/>
        </p:nvSpPr>
        <p:spPr>
          <a:xfrm>
            <a:off x="164600" y="2906538"/>
            <a:ext cx="901800" cy="390300"/>
          </a:xfrm>
          <a:prstGeom prst="rect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1"/>
          <p:cNvSpPr/>
          <p:nvPr/>
        </p:nvSpPr>
        <p:spPr>
          <a:xfrm>
            <a:off x="164600" y="2906538"/>
            <a:ext cx="901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Sprint 1–2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1"/>
          <p:cNvSpPr/>
          <p:nvPr/>
        </p:nvSpPr>
        <p:spPr>
          <a:xfrm>
            <a:off x="1411074" y="2906551"/>
            <a:ext cx="3349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Auth, RBAC, User Mgmt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1"/>
          <p:cNvSpPr/>
          <p:nvPr/>
        </p:nvSpPr>
        <p:spPr>
          <a:xfrm>
            <a:off x="164611" y="3362055"/>
            <a:ext cx="4674300" cy="3903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1"/>
          <p:cNvSpPr/>
          <p:nvPr/>
        </p:nvSpPr>
        <p:spPr>
          <a:xfrm>
            <a:off x="164600" y="3362042"/>
            <a:ext cx="901800" cy="390300"/>
          </a:xfrm>
          <a:prstGeom prst="rect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1"/>
          <p:cNvSpPr/>
          <p:nvPr/>
        </p:nvSpPr>
        <p:spPr>
          <a:xfrm>
            <a:off x="164600" y="3362042"/>
            <a:ext cx="901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Sprint 3–4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1"/>
          <p:cNvSpPr/>
          <p:nvPr/>
        </p:nvSpPr>
        <p:spPr>
          <a:xfrm>
            <a:off x="1411074" y="3362055"/>
            <a:ext cx="3349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Idea, Milestone, Communication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1"/>
          <p:cNvSpPr/>
          <p:nvPr/>
        </p:nvSpPr>
        <p:spPr>
          <a:xfrm>
            <a:off x="164611" y="3817559"/>
            <a:ext cx="4674300" cy="39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11"/>
          <p:cNvSpPr/>
          <p:nvPr/>
        </p:nvSpPr>
        <p:spPr>
          <a:xfrm>
            <a:off x="164600" y="3817547"/>
            <a:ext cx="901800" cy="390300"/>
          </a:xfrm>
          <a:prstGeom prst="rect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1"/>
          <p:cNvSpPr/>
          <p:nvPr/>
        </p:nvSpPr>
        <p:spPr>
          <a:xfrm>
            <a:off x="164600" y="3817547"/>
            <a:ext cx="901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Sprint 5–6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1"/>
          <p:cNvSpPr/>
          <p:nvPr/>
        </p:nvSpPr>
        <p:spPr>
          <a:xfrm>
            <a:off x="1411074" y="3817559"/>
            <a:ext cx="3349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Exam Scheduling &amp; Board Mgmt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1"/>
          <p:cNvSpPr/>
          <p:nvPr/>
        </p:nvSpPr>
        <p:spPr>
          <a:xfrm>
            <a:off x="164611" y="4273063"/>
            <a:ext cx="4674300" cy="390300"/>
          </a:xfrm>
          <a:prstGeom prst="rect">
            <a:avLst/>
          </a:prstGeom>
          <a:solidFill>
            <a:srgbClr val="EEF6F8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1"/>
          <p:cNvSpPr/>
          <p:nvPr/>
        </p:nvSpPr>
        <p:spPr>
          <a:xfrm>
            <a:off x="164600" y="4273051"/>
            <a:ext cx="901800" cy="3903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1"/>
          <p:cNvSpPr/>
          <p:nvPr/>
        </p:nvSpPr>
        <p:spPr>
          <a:xfrm>
            <a:off x="164600" y="4273051"/>
            <a:ext cx="901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Sprint 7–8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1"/>
          <p:cNvSpPr/>
          <p:nvPr/>
        </p:nvSpPr>
        <p:spPr>
          <a:xfrm>
            <a:off x="1411074" y="4273063"/>
            <a:ext cx="3349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950"/>
              <a:buFont typeface="Calibri"/>
              <a:buNone/>
            </a:pPr>
            <a:r>
              <a:rPr b="0" i="0" lang="en-US" sz="115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Assessment, Result, Public Portal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1"/>
          <p:cNvSpPr/>
          <p:nvPr/>
        </p:nvSpPr>
        <p:spPr>
          <a:xfrm>
            <a:off x="164592" y="5047488"/>
            <a:ext cx="3291900" cy="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1"/>
          <p:cNvSpPr/>
          <p:nvPr/>
        </p:nvSpPr>
        <p:spPr>
          <a:xfrm>
            <a:off x="5413674" y="932700"/>
            <a:ext cx="3316200" cy="255900"/>
          </a:xfrm>
          <a:prstGeom prst="rect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1"/>
          <p:cNvSpPr/>
          <p:nvPr/>
        </p:nvSpPr>
        <p:spPr>
          <a:xfrm>
            <a:off x="5545265" y="932700"/>
            <a:ext cx="3316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📊  SDLC Phases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1"/>
          <p:cNvSpPr/>
          <p:nvPr/>
        </p:nvSpPr>
        <p:spPr>
          <a:xfrm>
            <a:off x="5413674" y="1261882"/>
            <a:ext cx="3316200" cy="56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1"/>
          <p:cNvSpPr/>
          <p:nvPr/>
        </p:nvSpPr>
        <p:spPr>
          <a:xfrm>
            <a:off x="5545265" y="1353322"/>
            <a:ext cx="552600" cy="384000"/>
          </a:xfrm>
          <a:prstGeom prst="ellipse">
            <a:avLst/>
          </a:prstGeom>
          <a:solidFill>
            <a:srgbClr val="13A8B8"/>
          </a:solidFill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1"/>
          <p:cNvSpPr/>
          <p:nvPr/>
        </p:nvSpPr>
        <p:spPr>
          <a:xfrm>
            <a:off x="5545265" y="1353322"/>
            <a:ext cx="5526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1"/>
          <p:cNvSpPr/>
          <p:nvPr/>
        </p:nvSpPr>
        <p:spPr>
          <a:xfrm>
            <a:off x="6203220" y="1316746"/>
            <a:ext cx="23685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1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Requirements Analysis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1"/>
          <p:cNvSpPr/>
          <p:nvPr/>
        </p:nvSpPr>
        <p:spPr>
          <a:xfrm>
            <a:off x="6203220" y="1554489"/>
            <a:ext cx="23685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1" lang="en-US" sz="10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User needs, FRs, use cases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1"/>
          <p:cNvSpPr/>
          <p:nvPr/>
        </p:nvSpPr>
        <p:spPr>
          <a:xfrm>
            <a:off x="7913903" y="1335034"/>
            <a:ext cx="684000" cy="183000"/>
          </a:xfrm>
          <a:prstGeom prst="roundRect">
            <a:avLst>
              <a:gd fmla="val 20000" name="adj"/>
            </a:avLst>
          </a:prstGeom>
          <a:solidFill>
            <a:srgbClr val="EAFAF1"/>
          </a:solidFill>
          <a:ln cap="flat" cmpd="sng" w="9525">
            <a:solidFill>
              <a:srgbClr val="00C8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1"/>
          <p:cNvSpPr/>
          <p:nvPr/>
        </p:nvSpPr>
        <p:spPr>
          <a:xfrm>
            <a:off x="7913903" y="1335034"/>
            <a:ext cx="684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C896"/>
              </a:buClr>
              <a:buSzPts val="750"/>
              <a:buFont typeface="Calibri"/>
              <a:buNone/>
            </a:pPr>
            <a:r>
              <a:rPr b="1" i="0" lang="en-US" sz="850" u="none" cap="none" strike="noStrike">
                <a:solidFill>
                  <a:srgbClr val="00C896"/>
                </a:solidFill>
                <a:latin typeface="Calibri"/>
                <a:ea typeface="Calibri"/>
                <a:cs typeface="Calibri"/>
                <a:sym typeface="Calibri"/>
              </a:rPr>
              <a:t>✓ Done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8" name="Google Shape;548;p11"/>
          <p:cNvCxnSpPr/>
          <p:nvPr/>
        </p:nvCxnSpPr>
        <p:spPr>
          <a:xfrm>
            <a:off x="5821606" y="1828807"/>
            <a:ext cx="0" cy="54900"/>
          </a:xfrm>
          <a:prstGeom prst="straightConnector1">
            <a:avLst/>
          </a:prstGeom>
          <a:noFill/>
          <a:ln cap="flat" cmpd="sng" w="12700">
            <a:solidFill>
              <a:srgbClr val="13A8B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9" name="Google Shape;549;p11"/>
          <p:cNvSpPr/>
          <p:nvPr/>
        </p:nvSpPr>
        <p:spPr>
          <a:xfrm>
            <a:off x="5413674" y="1883671"/>
            <a:ext cx="3316200" cy="56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1"/>
          <p:cNvSpPr/>
          <p:nvPr/>
        </p:nvSpPr>
        <p:spPr>
          <a:xfrm>
            <a:off x="5545265" y="1975110"/>
            <a:ext cx="552600" cy="384000"/>
          </a:xfrm>
          <a:prstGeom prst="ellipse">
            <a:avLst/>
          </a:prstGeom>
          <a:solidFill>
            <a:srgbClr val="00838F"/>
          </a:solidFill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1"/>
          <p:cNvSpPr/>
          <p:nvPr/>
        </p:nvSpPr>
        <p:spPr>
          <a:xfrm>
            <a:off x="5545265" y="1975110"/>
            <a:ext cx="5526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1"/>
          <p:cNvSpPr/>
          <p:nvPr/>
        </p:nvSpPr>
        <p:spPr>
          <a:xfrm>
            <a:off x="6203220" y="1938534"/>
            <a:ext cx="23685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1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System Design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1"/>
          <p:cNvSpPr/>
          <p:nvPr/>
        </p:nvSpPr>
        <p:spPr>
          <a:xfrm>
            <a:off x="6203220" y="2176277"/>
            <a:ext cx="23685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1" lang="en-US" sz="10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Architecture, DB schema, UI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1"/>
          <p:cNvSpPr/>
          <p:nvPr/>
        </p:nvSpPr>
        <p:spPr>
          <a:xfrm>
            <a:off x="7913903" y="1956822"/>
            <a:ext cx="684000" cy="183000"/>
          </a:xfrm>
          <a:prstGeom prst="roundRect">
            <a:avLst>
              <a:gd fmla="val 20000" name="adj"/>
            </a:avLst>
          </a:prstGeom>
          <a:solidFill>
            <a:srgbClr val="EAFAF1"/>
          </a:solidFill>
          <a:ln cap="flat" cmpd="sng" w="9525">
            <a:solidFill>
              <a:srgbClr val="00C8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1"/>
          <p:cNvSpPr/>
          <p:nvPr/>
        </p:nvSpPr>
        <p:spPr>
          <a:xfrm>
            <a:off x="7913903" y="1956822"/>
            <a:ext cx="684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C896"/>
              </a:buClr>
              <a:buSzPts val="750"/>
              <a:buFont typeface="Calibri"/>
              <a:buNone/>
            </a:pPr>
            <a:r>
              <a:rPr b="1" i="0" lang="en-US" sz="850" u="none" cap="none" strike="noStrike">
                <a:solidFill>
                  <a:srgbClr val="00C896"/>
                </a:solidFill>
                <a:latin typeface="Calibri"/>
                <a:ea typeface="Calibri"/>
                <a:cs typeface="Calibri"/>
                <a:sym typeface="Calibri"/>
              </a:rPr>
              <a:t>✓ Done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6" name="Google Shape;556;p11"/>
          <p:cNvCxnSpPr/>
          <p:nvPr/>
        </p:nvCxnSpPr>
        <p:spPr>
          <a:xfrm>
            <a:off x="5821606" y="2450596"/>
            <a:ext cx="0" cy="54900"/>
          </a:xfrm>
          <a:prstGeom prst="straightConnector1">
            <a:avLst/>
          </a:prstGeom>
          <a:noFill/>
          <a:ln cap="flat" cmpd="sng" w="12700">
            <a:solidFill>
              <a:srgbClr val="0083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7" name="Google Shape;557;p11"/>
          <p:cNvSpPr/>
          <p:nvPr/>
        </p:nvSpPr>
        <p:spPr>
          <a:xfrm>
            <a:off x="5413674" y="2505459"/>
            <a:ext cx="3316200" cy="56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1"/>
          <p:cNvSpPr/>
          <p:nvPr/>
        </p:nvSpPr>
        <p:spPr>
          <a:xfrm>
            <a:off x="5545265" y="2596899"/>
            <a:ext cx="552600" cy="384000"/>
          </a:xfrm>
          <a:prstGeom prst="ellipse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1"/>
          <p:cNvSpPr/>
          <p:nvPr/>
        </p:nvSpPr>
        <p:spPr>
          <a:xfrm>
            <a:off x="5545265" y="2596899"/>
            <a:ext cx="5526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1"/>
          <p:cNvSpPr/>
          <p:nvPr/>
        </p:nvSpPr>
        <p:spPr>
          <a:xfrm>
            <a:off x="6203220" y="2560323"/>
            <a:ext cx="23685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1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Module Development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1"/>
          <p:cNvSpPr/>
          <p:nvPr/>
        </p:nvSpPr>
        <p:spPr>
          <a:xfrm>
            <a:off x="6203220" y="2798066"/>
            <a:ext cx="23685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1" lang="en-US" sz="10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Sprints — code &amp; unit tests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1"/>
          <p:cNvSpPr/>
          <p:nvPr/>
        </p:nvSpPr>
        <p:spPr>
          <a:xfrm>
            <a:off x="7874426" y="2596899"/>
            <a:ext cx="684000" cy="82200"/>
          </a:xfrm>
          <a:prstGeom prst="rect">
            <a:avLst/>
          </a:prstGeom>
          <a:solidFill>
            <a:srgbClr val="D8EEF2"/>
          </a:solidFill>
          <a:ln cap="flat" cmpd="sng" w="127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1"/>
          <p:cNvSpPr/>
          <p:nvPr/>
        </p:nvSpPr>
        <p:spPr>
          <a:xfrm>
            <a:off x="7874426" y="2596899"/>
            <a:ext cx="478800" cy="82200"/>
          </a:xfrm>
          <a:prstGeom prst="rect">
            <a:avLst/>
          </a:prstGeom>
          <a:solidFill>
            <a:srgbClr val="0E7C8B"/>
          </a:solidFill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1"/>
          <p:cNvSpPr/>
          <p:nvPr/>
        </p:nvSpPr>
        <p:spPr>
          <a:xfrm>
            <a:off x="7874426" y="2706626"/>
            <a:ext cx="6840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E7C8B"/>
              </a:buClr>
              <a:buSzPts val="750"/>
              <a:buFont typeface="Calibri"/>
              <a:buNone/>
            </a:pPr>
            <a:r>
              <a:rPr b="1" i="0" lang="en-US" sz="850" u="none" cap="none" strike="noStrike">
                <a:solidFill>
                  <a:srgbClr val="0E7C8B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5" name="Google Shape;565;p11"/>
          <p:cNvCxnSpPr/>
          <p:nvPr/>
        </p:nvCxnSpPr>
        <p:spPr>
          <a:xfrm>
            <a:off x="5821606" y="3072384"/>
            <a:ext cx="0" cy="54900"/>
          </a:xfrm>
          <a:prstGeom prst="straightConnector1">
            <a:avLst/>
          </a:prstGeom>
          <a:noFill/>
          <a:ln cap="flat" cmpd="sng" w="12700">
            <a:solidFill>
              <a:srgbClr val="0E7C8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6" name="Google Shape;566;p11"/>
          <p:cNvSpPr/>
          <p:nvPr/>
        </p:nvSpPr>
        <p:spPr>
          <a:xfrm>
            <a:off x="5413674" y="3127248"/>
            <a:ext cx="3316200" cy="56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1"/>
          <p:cNvSpPr/>
          <p:nvPr/>
        </p:nvSpPr>
        <p:spPr>
          <a:xfrm>
            <a:off x="5545265" y="3218687"/>
            <a:ext cx="552600" cy="384000"/>
          </a:xfrm>
          <a:prstGeom prst="ellipse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1"/>
          <p:cNvSpPr/>
          <p:nvPr/>
        </p:nvSpPr>
        <p:spPr>
          <a:xfrm>
            <a:off x="5545265" y="3218687"/>
            <a:ext cx="5526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1"/>
          <p:cNvSpPr/>
          <p:nvPr/>
        </p:nvSpPr>
        <p:spPr>
          <a:xfrm>
            <a:off x="6203220" y="3182112"/>
            <a:ext cx="23685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1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Integration Testing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1"/>
          <p:cNvSpPr/>
          <p:nvPr/>
        </p:nvSpPr>
        <p:spPr>
          <a:xfrm>
            <a:off x="6203220" y="3419854"/>
            <a:ext cx="23685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1" lang="en-US" sz="10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API &amp; E2E test automation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1"/>
          <p:cNvSpPr/>
          <p:nvPr/>
        </p:nvSpPr>
        <p:spPr>
          <a:xfrm>
            <a:off x="7874426" y="3218687"/>
            <a:ext cx="684000" cy="82200"/>
          </a:xfrm>
          <a:prstGeom prst="rect">
            <a:avLst/>
          </a:prstGeom>
          <a:solidFill>
            <a:srgbClr val="D8EEF2"/>
          </a:solidFill>
          <a:ln cap="flat" cmpd="sng" w="127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1"/>
          <p:cNvSpPr/>
          <p:nvPr/>
        </p:nvSpPr>
        <p:spPr>
          <a:xfrm>
            <a:off x="7874426" y="3218687"/>
            <a:ext cx="342300" cy="82200"/>
          </a:xfrm>
          <a:prstGeom prst="rect">
            <a:avLst/>
          </a:prstGeom>
          <a:solidFill>
            <a:srgbClr val="0B4F5E"/>
          </a:solidFill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1"/>
          <p:cNvSpPr/>
          <p:nvPr/>
        </p:nvSpPr>
        <p:spPr>
          <a:xfrm>
            <a:off x="7874426" y="3328415"/>
            <a:ext cx="6840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4F5E"/>
              </a:buClr>
              <a:buSzPts val="750"/>
              <a:buFont typeface="Calibri"/>
              <a:buNone/>
            </a:pPr>
            <a:r>
              <a:rPr b="1" i="0" lang="en-US" sz="850" u="none" cap="none" strike="noStrike">
                <a:solidFill>
                  <a:srgbClr val="0B4F5E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4" name="Google Shape;574;p11"/>
          <p:cNvCxnSpPr/>
          <p:nvPr/>
        </p:nvCxnSpPr>
        <p:spPr>
          <a:xfrm>
            <a:off x="5821606" y="3694173"/>
            <a:ext cx="0" cy="54900"/>
          </a:xfrm>
          <a:prstGeom prst="straightConnector1">
            <a:avLst/>
          </a:prstGeom>
          <a:noFill/>
          <a:ln cap="flat" cmpd="sng" w="12700">
            <a:solidFill>
              <a:srgbClr val="0B4F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5" name="Google Shape;575;p11"/>
          <p:cNvSpPr/>
          <p:nvPr/>
        </p:nvSpPr>
        <p:spPr>
          <a:xfrm>
            <a:off x="5413674" y="3749036"/>
            <a:ext cx="3316200" cy="56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1"/>
          <p:cNvSpPr/>
          <p:nvPr/>
        </p:nvSpPr>
        <p:spPr>
          <a:xfrm>
            <a:off x="5545265" y="3840476"/>
            <a:ext cx="552600" cy="384000"/>
          </a:xfrm>
          <a:prstGeom prst="ellipse">
            <a:avLst/>
          </a:prstGeom>
          <a:solidFill>
            <a:srgbClr val="006A7A"/>
          </a:solidFill>
          <a:ln cap="flat" cmpd="sng" w="12700">
            <a:solidFill>
              <a:srgbClr val="006A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1"/>
          <p:cNvSpPr/>
          <p:nvPr/>
        </p:nvSpPr>
        <p:spPr>
          <a:xfrm>
            <a:off x="5545265" y="3840476"/>
            <a:ext cx="5526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1"/>
          <p:cNvSpPr/>
          <p:nvPr/>
        </p:nvSpPr>
        <p:spPr>
          <a:xfrm>
            <a:off x="6203220" y="3803900"/>
            <a:ext cx="23685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1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UAT &amp; Validation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1"/>
          <p:cNvSpPr/>
          <p:nvPr/>
        </p:nvSpPr>
        <p:spPr>
          <a:xfrm>
            <a:off x="6203220" y="4041643"/>
            <a:ext cx="23685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1" lang="en-US" sz="10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User acceptance testing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1"/>
          <p:cNvSpPr/>
          <p:nvPr/>
        </p:nvSpPr>
        <p:spPr>
          <a:xfrm>
            <a:off x="7874426" y="3840476"/>
            <a:ext cx="684000" cy="82200"/>
          </a:xfrm>
          <a:prstGeom prst="rect">
            <a:avLst/>
          </a:prstGeom>
          <a:solidFill>
            <a:srgbClr val="D8EEF2"/>
          </a:solidFill>
          <a:ln cap="flat" cmpd="sng" w="127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1"/>
          <p:cNvSpPr/>
          <p:nvPr/>
        </p:nvSpPr>
        <p:spPr>
          <a:xfrm>
            <a:off x="7874426" y="3840476"/>
            <a:ext cx="205200" cy="82200"/>
          </a:xfrm>
          <a:prstGeom prst="rect">
            <a:avLst/>
          </a:prstGeom>
          <a:solidFill>
            <a:srgbClr val="006A7A"/>
          </a:solidFill>
          <a:ln cap="flat" cmpd="sng" w="12700">
            <a:solidFill>
              <a:srgbClr val="006A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1"/>
          <p:cNvSpPr/>
          <p:nvPr/>
        </p:nvSpPr>
        <p:spPr>
          <a:xfrm>
            <a:off x="7874426" y="3950203"/>
            <a:ext cx="6840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6A7A"/>
              </a:buClr>
              <a:buSzPts val="750"/>
              <a:buFont typeface="Calibri"/>
              <a:buNone/>
            </a:pPr>
            <a:r>
              <a:rPr b="1" i="0" lang="en-US" sz="850" u="none" cap="none" strike="noStrike">
                <a:solidFill>
                  <a:srgbClr val="006A7A"/>
                </a:solidFill>
                <a:latin typeface="Calibri"/>
                <a:ea typeface="Calibri"/>
                <a:cs typeface="Calibri"/>
                <a:sym typeface="Calibri"/>
              </a:rPr>
              <a:t>30%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3" name="Google Shape;583;p11"/>
          <p:cNvCxnSpPr/>
          <p:nvPr/>
        </p:nvCxnSpPr>
        <p:spPr>
          <a:xfrm>
            <a:off x="5821606" y="4315961"/>
            <a:ext cx="0" cy="54900"/>
          </a:xfrm>
          <a:prstGeom prst="straightConnector1">
            <a:avLst/>
          </a:prstGeom>
          <a:noFill/>
          <a:ln cap="flat" cmpd="sng" w="12700">
            <a:solidFill>
              <a:srgbClr val="006A7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4" name="Google Shape;584;p11"/>
          <p:cNvSpPr/>
          <p:nvPr/>
        </p:nvSpPr>
        <p:spPr>
          <a:xfrm>
            <a:off x="5413674" y="4370825"/>
            <a:ext cx="3316200" cy="56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12700">
              <a:srgbClr val="000000">
                <a:alpha val="102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1"/>
          <p:cNvSpPr/>
          <p:nvPr/>
        </p:nvSpPr>
        <p:spPr>
          <a:xfrm>
            <a:off x="5545265" y="4462264"/>
            <a:ext cx="552600" cy="384000"/>
          </a:xfrm>
          <a:prstGeom prst="ellipse">
            <a:avLst/>
          </a:prstGeom>
          <a:solidFill>
            <a:srgbClr val="004A58"/>
          </a:solidFill>
          <a:ln cap="flat" cmpd="sng" w="12700">
            <a:solidFill>
              <a:srgbClr val="004A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1"/>
          <p:cNvSpPr/>
          <p:nvPr/>
        </p:nvSpPr>
        <p:spPr>
          <a:xfrm>
            <a:off x="5545265" y="4462264"/>
            <a:ext cx="5526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1"/>
          <p:cNvSpPr/>
          <p:nvPr/>
        </p:nvSpPr>
        <p:spPr>
          <a:xfrm>
            <a:off x="6203220" y="4425689"/>
            <a:ext cx="23685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040"/>
              </a:buClr>
              <a:buSzPts val="1000"/>
              <a:buFont typeface="Calibri"/>
              <a:buNone/>
            </a:pPr>
            <a:r>
              <a:rPr b="1" i="0" lang="en-US" sz="1100" u="none" cap="none" strike="noStrike">
                <a:solidFill>
                  <a:srgbClr val="1A3040"/>
                </a:solidFill>
                <a:latin typeface="Calibri"/>
                <a:ea typeface="Calibri"/>
                <a:cs typeface="Calibri"/>
                <a:sym typeface="Calibri"/>
              </a:rPr>
              <a:t>Deployment &amp; Docs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1"/>
          <p:cNvSpPr/>
          <p:nvPr/>
        </p:nvSpPr>
        <p:spPr>
          <a:xfrm>
            <a:off x="6203220" y="4663431"/>
            <a:ext cx="23685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D6070"/>
              </a:buClr>
              <a:buSzPts val="850"/>
              <a:buFont typeface="Calibri"/>
              <a:buNone/>
            </a:pPr>
            <a:r>
              <a:rPr b="0" i="1" lang="en-US" sz="1050" u="none" cap="none" strike="noStrike">
                <a:solidFill>
                  <a:srgbClr val="3D6070"/>
                </a:solidFill>
                <a:latin typeface="Calibri"/>
                <a:ea typeface="Calibri"/>
                <a:cs typeface="Calibri"/>
                <a:sym typeface="Calibri"/>
              </a:rPr>
              <a:t>Deploy, report &amp; handover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1"/>
          <p:cNvSpPr/>
          <p:nvPr/>
        </p:nvSpPr>
        <p:spPr>
          <a:xfrm>
            <a:off x="7874426" y="4462264"/>
            <a:ext cx="684000" cy="82200"/>
          </a:xfrm>
          <a:prstGeom prst="rect">
            <a:avLst/>
          </a:prstGeom>
          <a:solidFill>
            <a:srgbClr val="D8EEF2"/>
          </a:solidFill>
          <a:ln cap="flat" cmpd="sng" w="12700">
            <a:solidFill>
              <a:srgbClr val="D8EE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1"/>
          <p:cNvSpPr/>
          <p:nvPr/>
        </p:nvSpPr>
        <p:spPr>
          <a:xfrm>
            <a:off x="7874426" y="4462264"/>
            <a:ext cx="68100" cy="82200"/>
          </a:xfrm>
          <a:prstGeom prst="rect">
            <a:avLst/>
          </a:prstGeom>
          <a:solidFill>
            <a:srgbClr val="004A58"/>
          </a:solidFill>
          <a:ln cap="flat" cmpd="sng" w="12700">
            <a:solidFill>
              <a:srgbClr val="004A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11"/>
          <p:cNvSpPr/>
          <p:nvPr/>
        </p:nvSpPr>
        <p:spPr>
          <a:xfrm>
            <a:off x="7874426" y="4571992"/>
            <a:ext cx="6840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4A58"/>
              </a:buClr>
              <a:buSzPts val="750"/>
              <a:buFont typeface="Calibri"/>
              <a:buNone/>
            </a:pPr>
            <a:r>
              <a:rPr b="1" i="0" lang="en-US" sz="850" u="none" cap="none" strike="noStrike">
                <a:solidFill>
                  <a:srgbClr val="004A58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